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26"/>
  </p:notesMasterIdLst>
  <p:handoutMasterIdLst>
    <p:handoutMasterId r:id="rId27"/>
  </p:handoutMasterIdLst>
  <p:sldIdLst>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83" r:id="rId18"/>
    <p:sldId id="282" r:id="rId19"/>
    <p:sldId id="278" r:id="rId20"/>
    <p:sldId id="290" r:id="rId21"/>
    <p:sldId id="276" r:id="rId22"/>
    <p:sldId id="285" r:id="rId23"/>
    <p:sldId id="284" r:id="rId24"/>
    <p:sldId id="3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69BAA-C020-4F3B-BC94-9AE616373795}" v="10" dt="2021-02-24T18:58:51.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1" autoAdjust="0"/>
    <p:restoredTop sz="94663" autoAdjust="0"/>
  </p:normalViewPr>
  <p:slideViewPr>
    <p:cSldViewPr snapToGrid="0">
      <p:cViewPr varScale="1">
        <p:scale>
          <a:sx n="64" d="100"/>
          <a:sy n="64" d="100"/>
        </p:scale>
        <p:origin x="438"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335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8C879B-2DAC-426D-B5B4-08F42B952A26}" type="datetimeFigureOut">
              <a:rPr lang="en-US" smtClean="0"/>
              <a:t>3/19/2021</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3/19/2021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Hello and welcome to How to create a CVE Entry presentation, presented by the CVE team. Once you have assigned the CVE IDs, performed your coordination to get the vulnerability fixed, and published the vulnerability information, you are going to need to populate the CVE entry.  In these slides, we will go over how to create a CVE entry.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97503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is another example, where additional information was provided, and the two vulnerabilities can now be distinguished.  However, if I was a researcher and found a vulnerability, this is probably not enough information to determine whether the vulnerability has been rediscovered.  </a:t>
            </a:r>
          </a:p>
        </p:txBody>
      </p:sp>
      <p:sp>
        <p:nvSpPr>
          <p:cNvPr id="4" name="Slide Number Placeholder 3"/>
          <p:cNvSpPr>
            <a:spLocks noGrp="1"/>
          </p:cNvSpPr>
          <p:nvPr>
            <p:ph type="sldNum" sz="quarter" idx="10"/>
          </p:nvPr>
        </p:nvSpPr>
        <p:spPr/>
        <p:txBody>
          <a:bodyPr/>
          <a:lstStyle/>
          <a:p>
            <a:fld id="{482ED7A9-1512-4F10-9149-7B882BBE8FBB}" type="slidenum">
              <a:rPr lang="en-US" smtClean="0"/>
              <a:t>10</a:t>
            </a:fld>
            <a:endParaRPr lang="en-US"/>
          </a:p>
        </p:txBody>
      </p:sp>
    </p:spTree>
    <p:extLst>
      <p:ext uri="{BB962C8B-B14F-4D97-AF65-F5344CB8AC3E}">
        <p14:creationId xmlns:p14="http://schemas.microsoft.com/office/powerpoint/2010/main" val="37261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Providing some additional information, like the root causes in this case, may allow researchers to do the mapping and reduce duplicate requests.</a:t>
            </a:r>
          </a:p>
          <a:p>
            <a:r>
              <a:rPr lang="en-US" dirty="0"/>
              <a:t> .</a:t>
            </a:r>
          </a:p>
        </p:txBody>
      </p:sp>
      <p:sp>
        <p:nvSpPr>
          <p:cNvPr id="4" name="Slide Number Placeholder 3"/>
          <p:cNvSpPr>
            <a:spLocks noGrp="1"/>
          </p:cNvSpPr>
          <p:nvPr>
            <p:ph type="sldNum" sz="quarter" idx="10"/>
          </p:nvPr>
        </p:nvSpPr>
        <p:spPr/>
        <p:txBody>
          <a:bodyPr/>
          <a:lstStyle/>
          <a:p>
            <a:fld id="{482ED7A9-1512-4F10-9149-7B882BBE8FBB}" type="slidenum">
              <a:rPr lang="en-US" smtClean="0"/>
              <a:t>11</a:t>
            </a:fld>
            <a:endParaRPr lang="en-US"/>
          </a:p>
        </p:txBody>
      </p:sp>
    </p:spTree>
    <p:extLst>
      <p:ext uri="{BB962C8B-B14F-4D97-AF65-F5344CB8AC3E}">
        <p14:creationId xmlns:p14="http://schemas.microsoft.com/office/powerpoint/2010/main" val="236089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However, you can also get too specific.  In the top example, the description says that the vulnerability originates on line 523 of </a:t>
            </a:r>
            <a:r>
              <a:rPr lang="en-US" sz="1200" dirty="0" err="1"/>
              <a:t>file_upload.c</a:t>
            </a:r>
            <a:r>
              <a:rPr lang="en-US" dirty="0"/>
              <a:t>.  However, the vulnerability is really a chain of bugs in multiple locations.  Adding the line number could give the impression that CVE IDs should be assigned at a per bug level.</a:t>
            </a:r>
          </a:p>
          <a:p>
            <a:endParaRPr lang="en-US" dirty="0"/>
          </a:p>
          <a:p>
            <a:r>
              <a:rPr lang="en-US" dirty="0"/>
              <a:t>The description in the bottom example, says the vulnerability is in the </a:t>
            </a:r>
            <a:r>
              <a:rPr lang="en-US" dirty="0" err="1"/>
              <a:t>Product_X</a:t>
            </a:r>
            <a:r>
              <a:rPr lang="en-US" dirty="0"/>
              <a:t> fork.  Make sure that the main branch if not affected before claiming that only the fork is affected.</a:t>
            </a:r>
          </a:p>
          <a:p>
            <a:endParaRPr lang="en-US" dirty="0"/>
          </a:p>
          <a:p>
            <a:r>
              <a:rPr lang="en-US" dirty="0"/>
              <a:t>So be careful with what you put in a description.</a:t>
            </a:r>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264776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So, what should you do?  Again, there is not perfect answer. If you already have a process for writing descriptions, and they meet the minimum requirements for a description, then we do not expect you change them.  Unfortunately, due to the way most CNAs structure their advisories, they have to make modifications before they can submit the description to the Program Root CNA.</a:t>
            </a:r>
          </a:p>
        </p:txBody>
      </p:sp>
      <p:sp>
        <p:nvSpPr>
          <p:cNvPr id="4" name="Slide Number Placeholder 3"/>
          <p:cNvSpPr>
            <a:spLocks noGrp="1"/>
          </p:cNvSpPr>
          <p:nvPr>
            <p:ph type="sldNum" sz="quarter" idx="5"/>
          </p:nvPr>
        </p:nvSpPr>
        <p:spPr/>
        <p:txBody>
          <a:bodyPr/>
          <a:lstStyle/>
          <a:p>
            <a:fld id="{D58F3C89-9E49-4851-A18A-DAECD34FD650}" type="slidenum">
              <a:rPr lang="en-US" smtClean="0"/>
              <a:t>13</a:t>
            </a:fld>
            <a:endParaRPr lang="en-US"/>
          </a:p>
        </p:txBody>
      </p:sp>
    </p:spTree>
    <p:extLst>
      <p:ext uri="{BB962C8B-B14F-4D97-AF65-F5344CB8AC3E}">
        <p14:creationId xmlns:p14="http://schemas.microsoft.com/office/powerpoint/2010/main" val="319343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we have an example from COMPANY A where the description for their advisory is almost exactly what is required, but the version information is in a separate table.  When the CVE entry is submitted, the version information should be added to the description.</a:t>
            </a:r>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25642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If you don’t have your own description style, you can use ours.  It is a simple fill in the blank sentence.  If you need help with writing your description, go to the CVE GitHub website, key-details-phrasing pdf document.  </a:t>
            </a:r>
          </a:p>
        </p:txBody>
      </p:sp>
      <p:sp>
        <p:nvSpPr>
          <p:cNvPr id="4" name="Slide Number Placeholder 3"/>
          <p:cNvSpPr>
            <a:spLocks noGrp="1"/>
          </p:cNvSpPr>
          <p:nvPr>
            <p:ph type="sldNum" sz="quarter" idx="10"/>
          </p:nvPr>
        </p:nvSpPr>
        <p:spPr/>
        <p:txBody>
          <a:bodyPr/>
          <a:lstStyle/>
          <a:p>
            <a:fld id="{902852A1-3618-42A5-AF23-F474AE14C30C}" type="slidenum">
              <a:rPr lang="en-US" smtClean="0"/>
              <a:t>15</a:t>
            </a:fld>
            <a:endParaRPr lang="en-US"/>
          </a:p>
        </p:txBody>
      </p:sp>
    </p:spTree>
    <p:extLst>
      <p:ext uri="{BB962C8B-B14F-4D97-AF65-F5344CB8AC3E}">
        <p14:creationId xmlns:p14="http://schemas.microsoft.com/office/powerpoint/2010/main" val="163131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There are certain things that should not be in a CVE entry.  No advertising or inappropriate language.  No Code excerpts, diffs, exploits, or proofs of concepts.  All of the CVE entries go through transforms and none of the formatting will be preserved.</a:t>
            </a:r>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57419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are some additional tips for creating a CVE entry.</a:t>
            </a:r>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222323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Avoid using commit IDs as versions.  Downstream users will rarely know if the version they are using has that commit.  There have been  instances where the commit ID have changed. However, sometimes the commit ID is all you have to use. </a:t>
            </a:r>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321063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Avoid saying “all versions” or “versions X and later” are affected.  People will take you at your word (including vulnerability scanners) and they won’t always look for an update.</a:t>
            </a:r>
          </a:p>
        </p:txBody>
      </p:sp>
      <p:sp>
        <p:nvSpPr>
          <p:cNvPr id="4" name="Slide Number Placeholder 3"/>
          <p:cNvSpPr>
            <a:spLocks noGrp="1"/>
          </p:cNvSpPr>
          <p:nvPr>
            <p:ph type="sldNum" sz="quarter" idx="5"/>
          </p:nvPr>
        </p:nvSpPr>
        <p:spPr/>
        <p:txBody>
          <a:bodyPr/>
          <a:lstStyle/>
          <a:p>
            <a:fld id="{D26DA38A-5B6D-4B73-8631-E3ACB22184B3}" type="slidenum">
              <a:rPr lang="en-US" smtClean="0"/>
              <a:t>19</a:t>
            </a:fld>
            <a:endParaRPr lang="en-US"/>
          </a:p>
        </p:txBody>
      </p:sp>
    </p:spTree>
    <p:extLst>
      <p:ext uri="{BB962C8B-B14F-4D97-AF65-F5344CB8AC3E}">
        <p14:creationId xmlns:p14="http://schemas.microsoft.com/office/powerpoint/2010/main" val="112585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CVE entries are uploaded into the CVE master list. CVE Entries contain the CVE ID, a description, references, and other metadata.</a:t>
            </a:r>
          </a:p>
        </p:txBody>
      </p:sp>
      <p:sp>
        <p:nvSpPr>
          <p:cNvPr id="4" name="Slide Number Placeholder 3"/>
          <p:cNvSpPr>
            <a:spLocks noGrp="1"/>
          </p:cNvSpPr>
          <p:nvPr>
            <p:ph type="sldNum" sz="quarter" idx="10"/>
          </p:nvPr>
        </p:nvSpPr>
        <p:spPr/>
        <p:txBody>
          <a:bodyPr/>
          <a:lstStyle/>
          <a:p>
            <a:fld id="{ECEEDBAE-EA7E-4BCF-8469-5AD683F556B3}" type="slidenum">
              <a:rPr lang="en-US" smtClean="0"/>
              <a:t>2</a:t>
            </a:fld>
            <a:endParaRPr lang="en-US" dirty="0"/>
          </a:p>
        </p:txBody>
      </p:sp>
    </p:spTree>
    <p:extLst>
      <p:ext uri="{BB962C8B-B14F-4D97-AF65-F5344CB8AC3E}">
        <p14:creationId xmlns:p14="http://schemas.microsoft.com/office/powerpoint/2010/main" val="125097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If you assign a CVE ID to a third-party product, please make it clear that it is the origin of the vulnerability.  In the example, the description reads as if only PRODUCT B is affected, when in reality, </a:t>
            </a:r>
            <a:r>
              <a:rPr lang="en-US" dirty="0" err="1"/>
              <a:t>Ffmpeg</a:t>
            </a:r>
            <a:r>
              <a:rPr lang="en-US" dirty="0"/>
              <a:t> and any other product using </a:t>
            </a:r>
            <a:r>
              <a:rPr lang="en-US" dirty="0" err="1"/>
              <a:t>Ffmpeg</a:t>
            </a:r>
            <a:r>
              <a:rPr lang="en-US" dirty="0"/>
              <a:t> are affected.</a:t>
            </a:r>
          </a:p>
        </p:txBody>
      </p:sp>
      <p:sp>
        <p:nvSpPr>
          <p:cNvPr id="4" name="Slide Number Placeholder 3"/>
          <p:cNvSpPr>
            <a:spLocks noGrp="1"/>
          </p:cNvSpPr>
          <p:nvPr>
            <p:ph type="sldNum" sz="quarter" idx="5"/>
          </p:nvPr>
        </p:nvSpPr>
        <p:spPr/>
        <p:txBody>
          <a:bodyPr/>
          <a:lstStyle/>
          <a:p>
            <a:fld id="{D26DA38A-5B6D-4B73-8631-E3ACB22184B3}" type="slidenum">
              <a:rPr lang="en-US" smtClean="0"/>
              <a:t>20</a:t>
            </a:fld>
            <a:endParaRPr lang="en-US"/>
          </a:p>
        </p:txBody>
      </p:sp>
    </p:spTree>
    <p:extLst>
      <p:ext uri="{BB962C8B-B14F-4D97-AF65-F5344CB8AC3E}">
        <p14:creationId xmlns:p14="http://schemas.microsoft.com/office/powerpoint/2010/main" val="1537651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Voice Track: </a:t>
            </a:r>
            <a:r>
              <a:rPr lang="en-US" b="0" dirty="0"/>
              <a:t>This concluded this presentation. </a:t>
            </a:r>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41803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CVE entries informs users which ID is associated with a vulnerability, informs users when there is a new vulnerability, how the vulnerability is different from the other vulnerabilities, confirms the counting decisions made and creates a historical log of CVE IDs assignments.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33465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When submitting a CVE entry, it must contain a CVE ID, product name, version information (whether affected or fixed), a problem type (either a vulnerability type, root cause, or impact), a prose description, and one or more references.  Accepting the CVE program’s Terms of Use is required so MITRE, the Program Root CNA, can make the CVE list available to the public, allowing republishing of the information provided and downstream users of CVE can do the same.</a:t>
            </a:r>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47460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The description in the CVE entry has additional requirements.  First, the </a:t>
            </a:r>
            <a:r>
              <a:rPr lang="en-US" b="1" dirty="0"/>
              <a:t>product</a:t>
            </a:r>
            <a:r>
              <a:rPr lang="en-US" dirty="0"/>
              <a:t> information in the description must  provide enough information for a reader to have a reasonable understanding of what products are affected. If the affected products are not explicitly listed in the description, then the CNA MUST provide a reference that points to the known affected products. Second, </a:t>
            </a:r>
            <a:r>
              <a:rPr lang="en-US" b="1" dirty="0"/>
              <a:t>Version</a:t>
            </a:r>
            <a:r>
              <a:rPr lang="en-US" dirty="0"/>
              <a:t> information should be included. Lastly, either a vulnerability type, root cause, or impact MUST be included in the description.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Product, Version and Vulnerability type, root cause, or impact need to be in both locations, these because the separate fields are not currently included in the CVE List used by downstream users</a:t>
            </a:r>
          </a:p>
          <a:p>
            <a:r>
              <a:rPr lang="en-US" dirty="0"/>
              <a:t>Many of our downstream users only look at the description and will be confused if the product information is not included, for example.</a:t>
            </a:r>
          </a:p>
          <a:p>
            <a:endParaRPr lang="en-US" dirty="0"/>
          </a:p>
          <a:p>
            <a:r>
              <a:rPr lang="en-US" dirty="0"/>
              <a:t>All details in the description must be supported by information in the references.  The CVE Program is trusted with embargoed information.</a:t>
            </a:r>
          </a:p>
          <a:p>
            <a:endParaRPr lang="en-US" dirty="0"/>
          </a:p>
          <a:p>
            <a:r>
              <a:rPr lang="en-US" dirty="0"/>
              <a:t>All information in the description should be relevant to the vulnerability and the description must be in English.  Using the JSON format, you can provide descriptions in multiple languages, but at least one of them must be in English.</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159575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You can </a:t>
            </a:r>
            <a:r>
              <a:rPr lang="en-US" dirty="0"/>
              <a:t>provide more details than those required.  For example, you may want to include whether the attacker needs to be authenticated or if the vulnerability can be exploited remotely.</a:t>
            </a:r>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364204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Writing a good description is </a:t>
            </a:r>
            <a:r>
              <a:rPr lang="en-US" sz="1200" kern="1200" dirty="0">
                <a:solidFill>
                  <a:schemeClr val="tx1"/>
                </a:solidFill>
                <a:effectLst/>
                <a:latin typeface="+mn-lt"/>
                <a:ea typeface="+mn-ea"/>
                <a:cs typeface="+mn-cs"/>
              </a:rPr>
              <a:t>as much an art as it is a science.  E</a:t>
            </a:r>
            <a:r>
              <a:rPr lang="en-US" dirty="0"/>
              <a:t>very CNA balances providing enough information for users to defend themselves without disclosing too much information.</a:t>
            </a:r>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11788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We ask that you provide more than just the minimum information because it is often not enough to distinguish between vulnerabilities.  You can imagine how many buffer overflows there are in a particular version of Windows.</a:t>
            </a:r>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24989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And we have an example of this.  Here only the minimum information was provided so the descriptions look the same.  To help distinguish between the two entries, we added that they are different at the end of description.</a:t>
            </a:r>
          </a:p>
          <a:p>
            <a:endParaRPr lang="en-US" dirty="0"/>
          </a:p>
          <a:p>
            <a:r>
              <a:rPr lang="en-US" dirty="0"/>
              <a:t> </a:t>
            </a:r>
          </a:p>
        </p:txBody>
      </p:sp>
      <p:sp>
        <p:nvSpPr>
          <p:cNvPr id="4" name="Slide Number Placeholder 3"/>
          <p:cNvSpPr>
            <a:spLocks noGrp="1"/>
          </p:cNvSpPr>
          <p:nvPr>
            <p:ph type="sldNum" sz="quarter" idx="10"/>
          </p:nvPr>
        </p:nvSpPr>
        <p:spPr/>
        <p:txBody>
          <a:bodyPr/>
          <a:lstStyle/>
          <a:p>
            <a:fld id="{482ED7A9-1512-4F10-9149-7B882BBE8FBB}" type="slidenum">
              <a:rPr lang="en-US" smtClean="0"/>
              <a:t>9</a:t>
            </a:fld>
            <a:endParaRPr lang="en-US"/>
          </a:p>
        </p:txBody>
      </p:sp>
    </p:spTree>
    <p:extLst>
      <p:ext uri="{BB962C8B-B14F-4D97-AF65-F5344CB8AC3E}">
        <p14:creationId xmlns:p14="http://schemas.microsoft.com/office/powerpoint/2010/main" val="1482233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2802194" y="6299199"/>
            <a:ext cx="899651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9DE1C760-2575-4CC9-8ABC-F2519C034CFC}"/>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DC7E0-961C-4A00-8B0B-83ECF8E3C463}"/>
              </a:ext>
            </a:extLst>
          </p:cNvPr>
          <p:cNvSpPr>
            <a:spLocks noGrp="1"/>
          </p:cNvSpPr>
          <p:nvPr>
            <p:ph idx="1" hasCustomPrompt="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2807208" y="6300216"/>
            <a:ext cx="900743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sp>
        <p:nvSpPr>
          <p:cNvPr id="10" name="Title Placeholder 1">
            <a:extLst>
              <a:ext uri="{FF2B5EF4-FFF2-40B4-BE49-F238E27FC236}">
                <a16:creationId xmlns:a16="http://schemas.microsoft.com/office/drawing/2014/main" id="{95454DF6-E951-45C2-BE23-6FFED9A89952}"/>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pic>
        <p:nvPicPr>
          <p:cNvPr id="12" name="Picture 11" descr="A picture containing text, clipart&#10;&#10;Description automatically generated">
            <a:extLst>
              <a:ext uri="{FF2B5EF4-FFF2-40B4-BE49-F238E27FC236}">
                <a16:creationId xmlns:a16="http://schemas.microsoft.com/office/drawing/2014/main" id="{669B3920-0326-41F7-9CD6-0D19C17CB182}"/>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2807208" y="6300216"/>
            <a:ext cx="903571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22" name="Picture 21" descr="A picture containing text, clipart&#10;&#10;Description automatically generated">
            <a:extLst>
              <a:ext uri="{FF2B5EF4-FFF2-40B4-BE49-F238E27FC236}">
                <a16:creationId xmlns:a16="http://schemas.microsoft.com/office/drawing/2014/main" id="{A228EA0A-7637-40CF-A7C2-279C21FCA868}"/>
              </a:ext>
            </a:extLst>
          </p:cNvPr>
          <p:cNvPicPr>
            <a:picLocks noChangeAspect="1"/>
          </p:cNvPicPr>
          <p:nvPr userDrawn="1"/>
        </p:nvPicPr>
        <p:blipFill>
          <a:blip r:embed="rId5"/>
          <a:stretch>
            <a:fillRect/>
          </a:stretch>
        </p:blipFill>
        <p:spPr>
          <a:xfrm>
            <a:off x="941832" y="6327030"/>
            <a:ext cx="1265482" cy="34345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2807208" y="6300216"/>
            <a:ext cx="904513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11" name="Picture 10" descr="A picture containing text, clipart&#10;&#10;Description automatically generated">
            <a:extLst>
              <a:ext uri="{FF2B5EF4-FFF2-40B4-BE49-F238E27FC236}">
                <a16:creationId xmlns:a16="http://schemas.microsoft.com/office/drawing/2014/main" id="{9281E901-F9F1-47BA-97D1-E128C7E6395A}"/>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71418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312170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dirty="0"/>
              <a:t>Click to edit Master title style</a:t>
            </a:r>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11198321" y="123591"/>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a:t>
            </a:fld>
            <a:r>
              <a:rPr lang="en-US" dirty="0"/>
              <a:t> </a:t>
            </a:r>
            <a:r>
              <a:rPr lang="en-US" dirty="0">
                <a:solidFill>
                  <a:srgbClr val="C1CD23"/>
                </a:solidFill>
              </a:rPr>
              <a:t>|</a:t>
            </a:r>
          </a:p>
        </p:txBody>
      </p:sp>
      <p:pic>
        <p:nvPicPr>
          <p:cNvPr id="5" name="Picture 4">
            <a:extLst>
              <a:ext uri="{FF2B5EF4-FFF2-40B4-BE49-F238E27FC236}">
                <a16:creationId xmlns:a16="http://schemas.microsoft.com/office/drawing/2014/main" id="{FAE96631-AC9A-4136-AD4E-1031F234C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userDrawn="1"/>
        </p:nvSpPr>
        <p:spPr bwMode="auto">
          <a:xfrm>
            <a:off x="3780147" y="6327030"/>
            <a:ext cx="782908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0092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8" r:id="rId6"/>
    <p:sldLayoutId id="2147483669" r:id="rId7"/>
    <p:sldLayoutId id="2147483664" r:id="rId8"/>
    <p:sldLayoutId id="2147483670" r:id="rId9"/>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8.png"/><Relationship Id="rId5" Type="http://schemas.openxmlformats.org/officeDocument/2006/relationships/hyperlink" Target="http://cveproject.github.io/docs/content/key-details-phrasing.pdf"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8.png"/><Relationship Id="rId5" Type="http://schemas.openxmlformats.org/officeDocument/2006/relationships/hyperlink" Target="https://nvidia.custhelp.com/app/answers/detail/a_id/4462"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hyperlink" Target="http://cve.mitre.org/about/termsofuse.htm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How to Create a CVE Record</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lstStyle/>
          <a:p>
            <a:r>
              <a:rPr lang="en-US" dirty="0"/>
              <a:t>CVE Team</a:t>
            </a:r>
          </a:p>
        </p:txBody>
      </p:sp>
      <p:pic>
        <p:nvPicPr>
          <p:cNvPr id="10" name="Audio 9">
            <a:hlinkClick r:id="" action="ppaction://media"/>
            <a:extLst>
              <a:ext uri="{FF2B5EF4-FFF2-40B4-BE49-F238E27FC236}">
                <a16:creationId xmlns:a16="http://schemas.microsoft.com/office/drawing/2014/main" id="{A167CF5C-6701-416E-9BEE-13A22264D2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76445659"/>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CVE-YYYY-0003</a:t>
            </a:r>
          </a:p>
          <a:p>
            <a:pPr lvl="1">
              <a:buFont typeface="Arial" panose="020B0604020202020204" pitchFamily="34" charset="0"/>
              <a:buChar char="–"/>
            </a:pPr>
            <a:r>
              <a:rPr lang="en-US" sz="1700" dirty="0"/>
              <a:t>Buffer overflow in the </a:t>
            </a:r>
            <a:r>
              <a:rPr lang="en-US" sz="1700" dirty="0">
                <a:solidFill>
                  <a:srgbClr val="FF0000"/>
                </a:solidFill>
              </a:rPr>
              <a:t>file upload functionality </a:t>
            </a:r>
            <a:r>
              <a:rPr lang="en-US" sz="1700" dirty="0"/>
              <a:t>of </a:t>
            </a:r>
            <a:r>
              <a:rPr lang="en-US" sz="1700" dirty="0" err="1"/>
              <a:t>Product_X</a:t>
            </a:r>
            <a:r>
              <a:rPr lang="en-US" sz="1700" dirty="0"/>
              <a:t> before 1.2.3 </a:t>
            </a:r>
          </a:p>
          <a:p>
            <a:pPr>
              <a:buFont typeface="Wingdings" panose="05000000000000000000" pitchFamily="2" charset="2"/>
              <a:buChar char="§"/>
            </a:pPr>
            <a:r>
              <a:rPr lang="en-US" dirty="0"/>
              <a:t>CVE-YYYY-0004</a:t>
            </a:r>
          </a:p>
          <a:p>
            <a:pPr lvl="1">
              <a:buFont typeface="Arial" panose="020B0604020202020204" pitchFamily="34" charset="0"/>
              <a:buChar char="–"/>
            </a:pPr>
            <a:r>
              <a:rPr lang="en-US" sz="1700" dirty="0"/>
              <a:t>Buffer overflow in the </a:t>
            </a:r>
            <a:r>
              <a:rPr lang="en-US" sz="1700" dirty="0">
                <a:solidFill>
                  <a:srgbClr val="FF0000"/>
                </a:solidFill>
              </a:rPr>
              <a:t>networking functionality </a:t>
            </a:r>
            <a:r>
              <a:rPr lang="en-US" sz="1700" dirty="0"/>
              <a:t>of </a:t>
            </a:r>
            <a:r>
              <a:rPr lang="en-US" sz="1700" dirty="0" err="1"/>
              <a:t>Product_X</a:t>
            </a:r>
            <a:r>
              <a:rPr lang="en-US" sz="1700" dirty="0"/>
              <a:t> before 1.2.3</a:t>
            </a:r>
          </a:p>
          <a:p>
            <a:pPr>
              <a:buFont typeface="Wingdings" panose="05000000000000000000" pitchFamily="2" charset="2"/>
              <a:buChar char="§"/>
            </a:pPr>
            <a:r>
              <a:rPr lang="en-US" dirty="0"/>
              <a:t>You can now tell the two records apart, but it would still be difficult to tell if the vulnerability you just discovered is the same vulnerability as CVE-YYYY-0003 or CVE-YYYY-0004</a:t>
            </a:r>
          </a:p>
        </p:txBody>
      </p:sp>
      <p:sp>
        <p:nvSpPr>
          <p:cNvPr id="4" name="Slide Number Placeholder 3">
            <a:extLst>
              <a:ext uri="{FF2B5EF4-FFF2-40B4-BE49-F238E27FC236}">
                <a16:creationId xmlns:a16="http://schemas.microsoft.com/office/drawing/2014/main" id="{6656BD7C-5671-4D99-8B18-9C8ACA011609}"/>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10</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a:bodyPr>
          <a:lstStyle/>
          <a:p>
            <a:r>
              <a:rPr lang="en-US" dirty="0"/>
              <a:t>Example 2: Distinguishable Through the Component</a:t>
            </a:r>
          </a:p>
        </p:txBody>
      </p:sp>
      <p:pic>
        <p:nvPicPr>
          <p:cNvPr id="7" name="Audio 6">
            <a:hlinkClick r:id="" action="ppaction://media"/>
            <a:extLst>
              <a:ext uri="{FF2B5EF4-FFF2-40B4-BE49-F238E27FC236}">
                <a16:creationId xmlns:a16="http://schemas.microsoft.com/office/drawing/2014/main" id="{60F54AB7-BBA1-4D20-8583-D9FE921132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09563969"/>
      </p:ext>
    </p:extLst>
  </p:cSld>
  <p:clrMapOvr>
    <a:masterClrMapping/>
  </p:clrMapOvr>
  <mc:AlternateContent xmlns:mc="http://schemas.openxmlformats.org/markup-compatibility/2006" xmlns:p14="http://schemas.microsoft.com/office/powerpoint/2010/main">
    <mc:Choice Requires="p14">
      <p:transition spd="slow" p14:dur="2000" advTm="16968"/>
    </mc:Choice>
    <mc:Fallback xmlns="">
      <p:transition spd="slow" advTm="16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CVE-YYYY-0005</a:t>
            </a:r>
          </a:p>
          <a:p>
            <a:pPr lvl="1">
              <a:buFont typeface="Arial" panose="020B0604020202020204" pitchFamily="34" charset="0"/>
              <a:buChar char="–"/>
            </a:pPr>
            <a:r>
              <a:rPr lang="en-US" sz="1700" dirty="0" err="1"/>
              <a:t>Product_X</a:t>
            </a:r>
            <a:r>
              <a:rPr lang="en-US" sz="1700" dirty="0"/>
              <a:t> before 1.2.3 </a:t>
            </a:r>
            <a:r>
              <a:rPr lang="en-US" sz="1700" dirty="0">
                <a:solidFill>
                  <a:srgbClr val="FF0000"/>
                </a:solidFill>
              </a:rPr>
              <a:t>does not properly check the length of the file name before storing it in a buffer</a:t>
            </a:r>
            <a:r>
              <a:rPr lang="en-US" sz="1700" dirty="0"/>
              <a:t>, which causes a buffer overflow.</a:t>
            </a:r>
          </a:p>
          <a:p>
            <a:pPr>
              <a:buFont typeface="Wingdings" panose="05000000000000000000" pitchFamily="2" charset="2"/>
              <a:buChar char="§"/>
            </a:pPr>
            <a:r>
              <a:rPr lang="en-US" dirty="0"/>
              <a:t>CVE-YYYY-0006</a:t>
            </a:r>
          </a:p>
          <a:p>
            <a:pPr lvl="1">
              <a:buFont typeface="Arial" panose="020B0604020202020204" pitchFamily="34" charset="0"/>
              <a:buChar char="–"/>
            </a:pPr>
            <a:r>
              <a:rPr lang="en-US" sz="1800" dirty="0" err="1"/>
              <a:t>Product_X</a:t>
            </a:r>
            <a:r>
              <a:rPr lang="en-US" sz="1800" dirty="0"/>
              <a:t> before 1.2.3 </a:t>
            </a:r>
            <a:r>
              <a:rPr lang="en-US" sz="1800" dirty="0">
                <a:solidFill>
                  <a:srgbClr val="FF0000"/>
                </a:solidFill>
              </a:rPr>
              <a:t>does not validate the </a:t>
            </a:r>
            <a:r>
              <a:rPr lang="en-US" sz="1800" dirty="0" err="1">
                <a:solidFill>
                  <a:srgbClr val="FF0000"/>
                </a:solidFill>
              </a:rPr>
              <a:t>packetSIZE</a:t>
            </a:r>
            <a:r>
              <a:rPr lang="en-US" sz="1800" dirty="0">
                <a:solidFill>
                  <a:srgbClr val="FF0000"/>
                </a:solidFill>
              </a:rPr>
              <a:t> field when using it to allocate the size of a buffer</a:t>
            </a:r>
            <a:r>
              <a:rPr lang="en-US" sz="1800" dirty="0"/>
              <a:t>, which cause a buffer overflow.</a:t>
            </a:r>
          </a:p>
          <a:p>
            <a:pPr>
              <a:buFont typeface="Wingdings" panose="05000000000000000000" pitchFamily="2" charset="2"/>
              <a:buChar char="§"/>
            </a:pPr>
            <a:r>
              <a:rPr lang="en-US" dirty="0"/>
              <a:t>The more specific root cause descriptions provide enough details to tell the two vulnerabilities apart and maybe enough to identify if the CVE ID applies to a vulnerability</a:t>
            </a:r>
          </a:p>
        </p:txBody>
      </p:sp>
      <p:sp>
        <p:nvSpPr>
          <p:cNvPr id="4" name="Slide Number Placeholder 3">
            <a:extLst>
              <a:ext uri="{FF2B5EF4-FFF2-40B4-BE49-F238E27FC236}">
                <a16:creationId xmlns:a16="http://schemas.microsoft.com/office/drawing/2014/main" id="{6F387997-4605-459E-986B-0B56FF3B220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11</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Example 3: Descriptive Root Cause</a:t>
            </a:r>
          </a:p>
        </p:txBody>
      </p:sp>
      <p:pic>
        <p:nvPicPr>
          <p:cNvPr id="12" name="Audio 11">
            <a:hlinkClick r:id="" action="ppaction://media"/>
            <a:extLst>
              <a:ext uri="{FF2B5EF4-FFF2-40B4-BE49-F238E27FC236}">
                <a16:creationId xmlns:a16="http://schemas.microsoft.com/office/drawing/2014/main" id="{BB705BA3-DC7C-4073-8C36-45464DFFA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31904199"/>
      </p:ext>
    </p:extLst>
  </p:cSld>
  <p:clrMapOvr>
    <a:masterClrMapping/>
  </p:clrMapOvr>
  <mc:AlternateContent xmlns:mc="http://schemas.openxmlformats.org/markup-compatibility/2006" xmlns:p14="http://schemas.microsoft.com/office/powerpoint/2010/main">
    <mc:Choice Requires="p14">
      <p:transition spd="slow" p14:dur="2000" advTm="10173"/>
    </mc:Choice>
    <mc:Fallback xmlns="">
      <p:transition spd="slow" advTm="10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CVE-YYYY-0007</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file_upload.c:</a:t>
            </a:r>
            <a:r>
              <a:rPr lang="en-US" sz="1900" dirty="0">
                <a:solidFill>
                  <a:srgbClr val="FF0000"/>
                </a:solidFill>
              </a:rPr>
              <a:t>523</a:t>
            </a:r>
            <a:r>
              <a:rPr lang="en-US" sz="1900" dirty="0"/>
              <a:t> in PRODUCT_X before 1.2.3</a:t>
            </a:r>
          </a:p>
          <a:p>
            <a:pPr lvl="1">
              <a:buFont typeface="Arial" panose="020B0604020202020204" pitchFamily="34" charset="0"/>
              <a:buChar char="–"/>
            </a:pPr>
            <a:r>
              <a:rPr lang="en-US" dirty="0"/>
              <a:t>The description contains a line number where the fault happens.  However, it is possible that the vulnerability could be cause by a chain of faults in </a:t>
            </a:r>
            <a:r>
              <a:rPr lang="en-US" dirty="0">
                <a:solidFill>
                  <a:srgbClr val="FF0000"/>
                </a:solidFill>
              </a:rPr>
              <a:t>multiple locations </a:t>
            </a:r>
            <a:r>
              <a:rPr lang="en-US" dirty="0"/>
              <a:t>of the code</a:t>
            </a:r>
          </a:p>
          <a:p>
            <a:pPr>
              <a:buFont typeface="Wingdings" panose="05000000000000000000" pitchFamily="2" charset="2"/>
              <a:buChar char="§"/>
            </a:pPr>
            <a:r>
              <a:rPr lang="en-US" dirty="0"/>
              <a:t>CVE-YYYY-0008</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a:t>
            </a:r>
            <a:r>
              <a:rPr lang="en-US" sz="1900" dirty="0">
                <a:solidFill>
                  <a:srgbClr val="FF0000"/>
                </a:solidFill>
              </a:rPr>
              <a:t>PRODUCT_X fork of PRODUCT_A </a:t>
            </a:r>
            <a:r>
              <a:rPr lang="en-US" sz="1900" dirty="0"/>
              <a:t>before 1.2.3.</a:t>
            </a:r>
          </a:p>
          <a:p>
            <a:pPr lvl="1">
              <a:buFont typeface="Arial" panose="020B0604020202020204" pitchFamily="34" charset="0"/>
              <a:buChar char="–"/>
            </a:pPr>
            <a:r>
              <a:rPr lang="en-US" dirty="0"/>
              <a:t>If you are going to claim that only the PRODCUCT_X fork is affected, the make sure that is true.</a:t>
            </a:r>
          </a:p>
        </p:txBody>
      </p:sp>
      <p:sp>
        <p:nvSpPr>
          <p:cNvPr id="4" name="Slide Number Placeholder 3">
            <a:extLst>
              <a:ext uri="{FF2B5EF4-FFF2-40B4-BE49-F238E27FC236}">
                <a16:creationId xmlns:a16="http://schemas.microsoft.com/office/drawing/2014/main" id="{94CF1AAD-2769-4013-AC14-98906A00E18F}"/>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12</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Example 4: Too Specific</a:t>
            </a:r>
          </a:p>
        </p:txBody>
      </p:sp>
      <p:pic>
        <p:nvPicPr>
          <p:cNvPr id="11" name="Audio 10">
            <a:hlinkClick r:id="" action="ppaction://media"/>
            <a:extLst>
              <a:ext uri="{FF2B5EF4-FFF2-40B4-BE49-F238E27FC236}">
                <a16:creationId xmlns:a16="http://schemas.microsoft.com/office/drawing/2014/main" id="{770650DB-671D-4A2A-9833-9382A003CF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61299560"/>
      </p:ext>
    </p:extLst>
  </p:cSld>
  <p:clrMapOvr>
    <a:masterClrMapping/>
  </p:clrMapOvr>
  <mc:AlternateContent xmlns:mc="http://schemas.openxmlformats.org/markup-compatibility/2006" xmlns:p14="http://schemas.microsoft.com/office/powerpoint/2010/main">
    <mc:Choice Requires="p14">
      <p:transition spd="slow" p14:dur="2000" advTm="44484"/>
    </mc:Choice>
    <mc:Fallback xmlns="">
      <p:transition spd="slow" advTm="44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There is no perfect answer</a:t>
            </a:r>
          </a:p>
          <a:p>
            <a:pPr lvl="1">
              <a:buFont typeface="Arial" panose="020B0604020202020204" pitchFamily="34" charset="0"/>
              <a:buChar char="–"/>
            </a:pPr>
            <a:r>
              <a:rPr lang="en-US" dirty="0"/>
              <a:t>If there were, we would have included in the </a:t>
            </a:r>
            <a:r>
              <a:rPr lang="en-US" i="1" dirty="0"/>
              <a:t>CNA Rules</a:t>
            </a:r>
          </a:p>
          <a:p>
            <a:pPr>
              <a:buFont typeface="Wingdings" panose="05000000000000000000" pitchFamily="2" charset="2"/>
              <a:buChar char="§"/>
            </a:pPr>
            <a:r>
              <a:rPr lang="en-US" dirty="0"/>
              <a:t>If you already have a process for writing Descriptions and publishing advisories, we do not expect you change them</a:t>
            </a:r>
          </a:p>
          <a:p>
            <a:pPr lvl="1">
              <a:buFont typeface="Arial" panose="020B0604020202020204" pitchFamily="34" charset="0"/>
              <a:buChar char="–"/>
            </a:pPr>
            <a:r>
              <a:rPr lang="en-US" dirty="0"/>
              <a:t>Unless they do not contain the required information</a:t>
            </a:r>
          </a:p>
          <a:p>
            <a:pPr lvl="1">
              <a:buFont typeface="Arial" panose="020B0604020202020204" pitchFamily="34" charset="0"/>
              <a:buChar char="–"/>
            </a:pPr>
            <a:r>
              <a:rPr lang="en-US" dirty="0"/>
              <a:t>Unfortunately, due to the way most CNAs structure their advisories, they have to write new Descriptions for the CVE Records</a:t>
            </a:r>
          </a:p>
          <a:p>
            <a:pPr>
              <a:buFont typeface="Wingdings" panose="05000000000000000000" pitchFamily="2" charset="2"/>
              <a:buChar char="§"/>
            </a:pPr>
            <a:r>
              <a:rPr lang="en-US" dirty="0"/>
              <a:t>The information in the record is always limited by the details that are made public</a:t>
            </a:r>
          </a:p>
        </p:txBody>
      </p:sp>
      <p:sp>
        <p:nvSpPr>
          <p:cNvPr id="4" name="Slide Number Placeholder 3">
            <a:extLst>
              <a:ext uri="{FF2B5EF4-FFF2-40B4-BE49-F238E27FC236}">
                <a16:creationId xmlns:a16="http://schemas.microsoft.com/office/drawing/2014/main" id="{6AA71B48-10AC-4ECA-B16E-35D8C88B31AA}"/>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13</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Should You Do</a:t>
            </a:r>
          </a:p>
        </p:txBody>
      </p:sp>
      <p:pic>
        <p:nvPicPr>
          <p:cNvPr id="6" name="Audio 5">
            <a:hlinkClick r:id="" action="ppaction://media"/>
            <a:extLst>
              <a:ext uri="{FF2B5EF4-FFF2-40B4-BE49-F238E27FC236}">
                <a16:creationId xmlns:a16="http://schemas.microsoft.com/office/drawing/2014/main" id="{4EFFF2EF-21CE-4683-BAEF-65EFF0224B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38052152"/>
      </p:ext>
    </p:extLst>
  </p:cSld>
  <p:clrMapOvr>
    <a:masterClrMapping/>
  </p:clrMapOvr>
  <mc:AlternateContent xmlns:mc="http://schemas.openxmlformats.org/markup-compatibility/2006" xmlns:p14="http://schemas.microsoft.com/office/powerpoint/2010/main">
    <mc:Choice Requires="p14">
      <p:transition spd="slow" p14:dur="2000" advTm="24006"/>
    </mc:Choice>
    <mc:Fallback xmlns="">
      <p:transition spd="slow" advTm="24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76A2D5-FED2-4E77-85D0-C2F2B8E51A15}"/>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14</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fontScale="90000"/>
          </a:bodyPr>
          <a:lstStyle/>
          <a:p>
            <a:r>
              <a:rPr lang="en-US" dirty="0"/>
              <a:t>Example: Formatting Requires Description Change for CVE Record Submission</a:t>
            </a:r>
          </a:p>
        </p:txBody>
      </p:sp>
      <p:grpSp>
        <p:nvGrpSpPr>
          <p:cNvPr id="13" name="Group 12">
            <a:extLst>
              <a:ext uri="{FF2B5EF4-FFF2-40B4-BE49-F238E27FC236}">
                <a16:creationId xmlns:a16="http://schemas.microsoft.com/office/drawing/2014/main" id="{84C2E8CF-7F3A-4517-B831-85A10D3C3857}"/>
              </a:ext>
            </a:extLst>
          </p:cNvPr>
          <p:cNvGrpSpPr/>
          <p:nvPr/>
        </p:nvGrpSpPr>
        <p:grpSpPr>
          <a:xfrm>
            <a:off x="2330824" y="1420985"/>
            <a:ext cx="7893215" cy="4508753"/>
            <a:chOff x="2330824" y="1420985"/>
            <a:chExt cx="7893215" cy="4508753"/>
          </a:xfrm>
        </p:grpSpPr>
        <p:pic>
          <p:nvPicPr>
            <p:cNvPr id="8" name="Picture 7">
              <a:extLst>
                <a:ext uri="{FF2B5EF4-FFF2-40B4-BE49-F238E27FC236}">
                  <a16:creationId xmlns:a16="http://schemas.microsoft.com/office/drawing/2014/main" id="{D33D9C6A-A003-4D62-BEE2-87FE76D0700F}"/>
                </a:ext>
              </a:extLst>
            </p:cNvPr>
            <p:cNvPicPr>
              <a:picLocks noChangeAspect="1"/>
            </p:cNvPicPr>
            <p:nvPr/>
          </p:nvPicPr>
          <p:blipFill>
            <a:blip r:embed="rId5"/>
            <a:stretch>
              <a:fillRect/>
            </a:stretch>
          </p:blipFill>
          <p:spPr>
            <a:xfrm>
              <a:off x="2330824" y="1420985"/>
              <a:ext cx="7893215" cy="4508753"/>
            </a:xfrm>
            <a:prstGeom prst="rect">
              <a:avLst/>
            </a:prstGeom>
          </p:spPr>
        </p:pic>
        <p:sp>
          <p:nvSpPr>
            <p:cNvPr id="11" name="TextBox 10">
              <a:extLst>
                <a:ext uri="{FF2B5EF4-FFF2-40B4-BE49-F238E27FC236}">
                  <a16:creationId xmlns:a16="http://schemas.microsoft.com/office/drawing/2014/main" id="{77D18E23-FCFC-4AD9-9AB3-43496B9D7D08}"/>
                </a:ext>
              </a:extLst>
            </p:cNvPr>
            <p:cNvSpPr txBox="1"/>
            <p:nvPr/>
          </p:nvSpPr>
          <p:spPr>
            <a:xfrm>
              <a:off x="2540811" y="3384077"/>
              <a:ext cx="274434" cy="276999"/>
            </a:xfrm>
            <a:prstGeom prst="rect">
              <a:avLst/>
            </a:prstGeom>
            <a:noFill/>
          </p:spPr>
          <p:txBody>
            <a:bodyPr wrap="none" rtlCol="0">
              <a:spAutoFit/>
            </a:bodyPr>
            <a:lstStyle/>
            <a:p>
              <a:r>
                <a:rPr lang="en-US" sz="1200" dirty="0"/>
                <a:t>A</a:t>
              </a:r>
            </a:p>
          </p:txBody>
        </p:sp>
      </p:grpSp>
      <p:sp>
        <p:nvSpPr>
          <p:cNvPr id="15" name="TextBox 14">
            <a:extLst>
              <a:ext uri="{FF2B5EF4-FFF2-40B4-BE49-F238E27FC236}">
                <a16:creationId xmlns:a16="http://schemas.microsoft.com/office/drawing/2014/main" id="{8F114778-532C-4FCE-AF39-613AB3BE5C87}"/>
              </a:ext>
            </a:extLst>
          </p:cNvPr>
          <p:cNvSpPr txBox="1"/>
          <p:nvPr/>
        </p:nvSpPr>
        <p:spPr>
          <a:xfrm>
            <a:off x="5563632" y="1811045"/>
            <a:ext cx="1160895" cy="276999"/>
          </a:xfrm>
          <a:prstGeom prst="rect">
            <a:avLst/>
          </a:prstGeom>
          <a:noFill/>
        </p:spPr>
        <p:txBody>
          <a:bodyPr wrap="none" rtlCol="0">
            <a:spAutoFit/>
          </a:bodyPr>
          <a:lstStyle/>
          <a:p>
            <a:r>
              <a:rPr lang="en-US" sz="1200" b="1" dirty="0">
                <a:solidFill>
                  <a:schemeClr val="tx2"/>
                </a:solidFill>
              </a:rPr>
              <a:t>CVE-YYYY-0100</a:t>
            </a:r>
          </a:p>
        </p:txBody>
      </p:sp>
      <p:pic>
        <p:nvPicPr>
          <p:cNvPr id="9" name="Audio 8">
            <a:hlinkClick r:id="" action="ppaction://media"/>
            <a:extLst>
              <a:ext uri="{FF2B5EF4-FFF2-40B4-BE49-F238E27FC236}">
                <a16:creationId xmlns:a16="http://schemas.microsoft.com/office/drawing/2014/main" id="{43DB0B47-C397-4361-A024-42BF7FA2A0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318142266"/>
      </p:ext>
    </p:extLst>
  </p:cSld>
  <p:clrMapOvr>
    <a:masterClrMapping/>
  </p:clrMapOvr>
  <mc:AlternateContent xmlns:mc="http://schemas.openxmlformats.org/markup-compatibility/2006" xmlns:p14="http://schemas.microsoft.com/office/powerpoint/2010/main">
    <mc:Choice Requires="p14">
      <p:transition spd="slow" p14:dur="2000" advTm="17358"/>
    </mc:Choice>
    <mc:Fallback xmlns="">
      <p:transition spd="slow" advTm="17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b="1" dirty="0">
                <a:solidFill>
                  <a:srgbClr val="000000"/>
                </a:solidFill>
                <a:latin typeface="Helvetica LT Std"/>
              </a:rPr>
              <a:t>Use the </a:t>
            </a:r>
            <a:r>
              <a:rPr lang="en-US" b="1" dirty="0">
                <a:solidFill>
                  <a:srgbClr val="000000"/>
                </a:solidFill>
              </a:rPr>
              <a:t>Program</a:t>
            </a:r>
            <a:r>
              <a:rPr lang="en-US" b="1" dirty="0">
                <a:solidFill>
                  <a:srgbClr val="000000"/>
                </a:solidFill>
                <a:latin typeface="Helvetica LT Std"/>
              </a:rPr>
              <a:t> Root CNA’s style template</a:t>
            </a:r>
          </a:p>
          <a:p>
            <a:pPr lvl="1">
              <a:buFont typeface="Arial" panose="020B0604020202020204" pitchFamily="34" charset="0"/>
              <a:buChar char="–"/>
            </a:pPr>
            <a:r>
              <a:rPr lang="en-US" b="1" dirty="0">
                <a:solidFill>
                  <a:srgbClr val="000000"/>
                </a:solidFill>
                <a:latin typeface="Calibri" panose="020F0502020204030204" pitchFamily="34" charset="0"/>
              </a:rPr>
              <a:t>[VULNTYPE]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[VENDOR][PRODUCT] [VERSION] </a:t>
            </a:r>
            <a:r>
              <a:rPr lang="en-US" dirty="0">
                <a:solidFill>
                  <a:srgbClr val="000000"/>
                </a:solidFill>
                <a:latin typeface="Calibri" panose="020F0502020204030204" pitchFamily="34" charset="0"/>
              </a:rPr>
              <a:t>allows </a:t>
            </a:r>
            <a:r>
              <a:rPr lang="en-US" b="1" dirty="0">
                <a:solidFill>
                  <a:srgbClr val="000000"/>
                </a:solidFill>
                <a:latin typeface="Calibri" panose="020F0502020204030204" pitchFamily="34" charset="0"/>
              </a:rPr>
              <a:t>[ATTACKER] </a:t>
            </a:r>
            <a:r>
              <a:rPr lang="en-US" dirty="0">
                <a:solidFill>
                  <a:srgbClr val="000000"/>
                </a:solidFill>
                <a:latin typeface="Calibri" panose="020F0502020204030204" pitchFamily="34" charset="0"/>
              </a:rPr>
              <a:t>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 </a:t>
            </a:r>
          </a:p>
          <a:p>
            <a:pPr lvl="1">
              <a:buFont typeface="Arial" panose="020B0604020202020204" pitchFamily="34" charset="0"/>
              <a:buChar char="–"/>
            </a:pP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 [PRODUCT] [VERSION] [ROOT CAUSE]</a:t>
            </a:r>
            <a:r>
              <a:rPr lang="en-US" dirty="0">
                <a:solidFill>
                  <a:srgbClr val="000000"/>
                </a:solidFill>
                <a:latin typeface="Calibri" panose="020F0502020204030204" pitchFamily="34" charset="0"/>
              </a:rPr>
              <a:t>, which allows </a:t>
            </a:r>
            <a:r>
              <a:rPr lang="en-US" b="1" dirty="0">
                <a:solidFill>
                  <a:srgbClr val="000000"/>
                </a:solidFill>
                <a:latin typeface="Calibri" panose="020F0502020204030204" pitchFamily="34" charset="0"/>
              </a:rPr>
              <a:t>[ATTACKER]</a:t>
            </a:r>
            <a:r>
              <a:rPr lang="en-US" dirty="0">
                <a:solidFill>
                  <a:srgbClr val="000000"/>
                </a:solidFill>
                <a:latin typeface="Calibri" panose="020F0502020204030204" pitchFamily="34" charset="0"/>
              </a:rPr>
              <a:t> 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a:t>
            </a:r>
          </a:p>
          <a:p>
            <a:pPr>
              <a:buFont typeface="Wingdings" panose="05000000000000000000" pitchFamily="2" charset="2"/>
              <a:buChar char="§"/>
            </a:pPr>
            <a:r>
              <a:rPr lang="en-US" dirty="0"/>
              <a:t>Need help with writing your description, go to the CVE GitHub website</a:t>
            </a:r>
          </a:p>
          <a:p>
            <a:pPr lvl="1">
              <a:buFont typeface="Arial" panose="020B0604020202020204" pitchFamily="34" charset="0"/>
              <a:buChar char="–"/>
            </a:pPr>
            <a:r>
              <a:rPr lang="en-US" dirty="0">
                <a:hlinkClick r:id="rId5"/>
              </a:rPr>
              <a:t>http://cveproject.github.io/docs/content/key-details-phrasing.pdf</a:t>
            </a:r>
            <a:r>
              <a:rPr lang="en-US" dirty="0"/>
              <a:t> </a:t>
            </a:r>
          </a:p>
          <a:p>
            <a:endParaRPr lang="en-US" dirty="0"/>
          </a:p>
        </p:txBody>
      </p:sp>
      <p:sp>
        <p:nvSpPr>
          <p:cNvPr id="4" name="Slide Number Placeholder 3">
            <a:extLst>
              <a:ext uri="{FF2B5EF4-FFF2-40B4-BE49-F238E27FC236}">
                <a16:creationId xmlns:a16="http://schemas.microsoft.com/office/drawing/2014/main" id="{EBCC5C13-49F0-48FE-8E51-519AEEA142A1}"/>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15</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Use the Program Root CNA style template</a:t>
            </a:r>
          </a:p>
        </p:txBody>
      </p:sp>
      <p:pic>
        <p:nvPicPr>
          <p:cNvPr id="6" name="Audio 5">
            <a:hlinkClick r:id="" action="ppaction://media"/>
            <a:extLst>
              <a:ext uri="{FF2B5EF4-FFF2-40B4-BE49-F238E27FC236}">
                <a16:creationId xmlns:a16="http://schemas.microsoft.com/office/drawing/2014/main" id="{0E311358-C028-4920-B893-CD664E0051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17703615"/>
      </p:ext>
    </p:extLst>
  </p:cSld>
  <p:clrMapOvr>
    <a:masterClrMapping/>
  </p:clrMapOvr>
  <mc:AlternateContent xmlns:mc="http://schemas.openxmlformats.org/markup-compatibility/2006" xmlns:p14="http://schemas.microsoft.com/office/powerpoint/2010/main">
    <mc:Choice Requires="p14">
      <p:transition spd="slow" p14:dur="2000" advTm="15581"/>
    </mc:Choice>
    <mc:Fallback xmlns="">
      <p:transition spd="slow" advTm="15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Advertising</a:t>
            </a:r>
          </a:p>
          <a:p>
            <a:pPr>
              <a:buFont typeface="Wingdings" panose="05000000000000000000" pitchFamily="2" charset="2"/>
              <a:buChar char="§"/>
            </a:pPr>
            <a:r>
              <a:rPr lang="en-US" dirty="0"/>
              <a:t>Code excerpts/diffs</a:t>
            </a:r>
          </a:p>
          <a:p>
            <a:pPr>
              <a:buFont typeface="Wingdings" panose="05000000000000000000" pitchFamily="2" charset="2"/>
              <a:buChar char="§"/>
            </a:pPr>
            <a:r>
              <a:rPr lang="en-US" dirty="0"/>
              <a:t>Exploits/Proof of Concepts</a:t>
            </a:r>
          </a:p>
          <a:p>
            <a:pPr>
              <a:buFont typeface="Wingdings" panose="05000000000000000000" pitchFamily="2" charset="2"/>
              <a:buChar char="§"/>
            </a:pPr>
            <a:r>
              <a:rPr lang="en-US" dirty="0"/>
              <a:t>Inappropriate language</a:t>
            </a:r>
          </a:p>
        </p:txBody>
      </p:sp>
      <p:sp>
        <p:nvSpPr>
          <p:cNvPr id="4" name="Slide Number Placeholder 3">
            <a:extLst>
              <a:ext uri="{FF2B5EF4-FFF2-40B4-BE49-F238E27FC236}">
                <a16:creationId xmlns:a16="http://schemas.microsoft.com/office/drawing/2014/main" id="{7E015B2F-2D5A-49BA-A264-A034E8D6BEA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16</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Shouldn’t Be in a CVE Record</a:t>
            </a:r>
          </a:p>
        </p:txBody>
      </p:sp>
      <p:pic>
        <p:nvPicPr>
          <p:cNvPr id="10" name="Audio 9">
            <a:hlinkClick r:id="" action="ppaction://media"/>
            <a:extLst>
              <a:ext uri="{FF2B5EF4-FFF2-40B4-BE49-F238E27FC236}">
                <a16:creationId xmlns:a16="http://schemas.microsoft.com/office/drawing/2014/main" id="{199AD424-80B4-4D77-A78E-C1F4B701D8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78981630"/>
      </p:ext>
    </p:extLst>
  </p:cSld>
  <p:clrMapOvr>
    <a:masterClrMapping/>
  </p:clrMapOvr>
  <mc:AlternateContent xmlns:mc="http://schemas.openxmlformats.org/markup-compatibility/2006" xmlns:p14="http://schemas.microsoft.com/office/powerpoint/2010/main">
    <mc:Choice Requires="p14">
      <p:transition spd="slow" p14:dur="2000" advTm="17893"/>
    </mc:Choice>
    <mc:Fallback xmlns="">
      <p:transition spd="slow" advTm="17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Record Creation Tips</a:t>
            </a:r>
          </a:p>
        </p:txBody>
      </p:sp>
      <p:sp>
        <p:nvSpPr>
          <p:cNvPr id="4" name="Slide Number Placeholder 3">
            <a:extLst>
              <a:ext uri="{FF2B5EF4-FFF2-40B4-BE49-F238E27FC236}">
                <a16:creationId xmlns:a16="http://schemas.microsoft.com/office/drawing/2014/main" id="{5DD27C1A-2F8A-4D69-9A90-A7359FCA2813}"/>
              </a:ext>
            </a:extLst>
          </p:cNvPr>
          <p:cNvSpPr>
            <a:spLocks noGrp="1"/>
          </p:cNvSpPr>
          <p:nvPr>
            <p:ph type="sldNum" sz="quarter" idx="12"/>
          </p:nvPr>
        </p:nvSpPr>
        <p:spPr/>
        <p:txBody>
          <a:body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17</a:t>
            </a:fld>
            <a:r>
              <a:rPr lang="en-US" dirty="0"/>
              <a:t> </a:t>
            </a:r>
            <a:r>
              <a:rPr lang="en-US" dirty="0">
                <a:solidFill>
                  <a:srgbClr val="C1CD23"/>
                </a:solidFill>
              </a:rPr>
              <a:t>|</a:t>
            </a:r>
          </a:p>
        </p:txBody>
      </p:sp>
      <p:pic>
        <p:nvPicPr>
          <p:cNvPr id="2" name="Audio 1">
            <a:hlinkClick r:id="" action="ppaction://media"/>
            <a:extLst>
              <a:ext uri="{FF2B5EF4-FFF2-40B4-BE49-F238E27FC236}">
                <a16:creationId xmlns:a16="http://schemas.microsoft.com/office/drawing/2014/main" id="{A4AFDEE5-CDE2-4C23-BF49-07DAB7461B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12713528"/>
      </p:ext>
    </p:extLst>
  </p:cSld>
  <p:clrMapOvr>
    <a:masterClrMapping/>
  </p:clrMapOvr>
  <mc:AlternateContent xmlns:mc="http://schemas.openxmlformats.org/markup-compatibility/2006" xmlns:p14="http://schemas.microsoft.com/office/powerpoint/2010/main">
    <mc:Choice Requires="p14">
      <p:transition spd="slow" p14:dur="2000" advTm="5065"/>
    </mc:Choice>
    <mc:Fallback xmlns="">
      <p:transition spd="slow" advTm="5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Sometimes it is unavoidable because the product has no other versioning scheme</a:t>
            </a:r>
          </a:p>
          <a:p>
            <a:pPr>
              <a:buFont typeface="Wingdings" panose="05000000000000000000" pitchFamily="2" charset="2"/>
              <a:buChar char="§"/>
            </a:pPr>
            <a:r>
              <a:rPr lang="en-US" dirty="0"/>
              <a:t>However, commit IDs present a number of problems:</a:t>
            </a:r>
          </a:p>
          <a:p>
            <a:pPr lvl="1">
              <a:buFont typeface="Arial" panose="020B0604020202020204" pitchFamily="34" charset="0"/>
              <a:buChar char="–"/>
            </a:pPr>
            <a:r>
              <a:rPr lang="en-US" dirty="0"/>
              <a:t>There isn’t a good way to tell if your version of the product has the commit </a:t>
            </a:r>
          </a:p>
          <a:p>
            <a:pPr lvl="1">
              <a:buFont typeface="Arial" panose="020B0604020202020204" pitchFamily="34" charset="0"/>
              <a:buChar char="–"/>
            </a:pPr>
            <a:r>
              <a:rPr lang="en-US" dirty="0"/>
              <a:t>It’s hard to tell which version contains the commit  </a:t>
            </a:r>
          </a:p>
          <a:p>
            <a:pPr lvl="1">
              <a:buFont typeface="Arial" panose="020B0604020202020204" pitchFamily="34" charset="0"/>
              <a:buChar char="–"/>
            </a:pPr>
            <a:r>
              <a:rPr lang="en-US" dirty="0"/>
              <a:t>Commit IDs change when moved to a new system, e.g., git to SVN</a:t>
            </a:r>
          </a:p>
          <a:p>
            <a:pPr>
              <a:buFont typeface="Wingdings" panose="05000000000000000000" pitchFamily="2" charset="2"/>
              <a:buChar char="§"/>
            </a:pPr>
            <a:r>
              <a:rPr lang="en-US" dirty="0"/>
              <a:t>CVE-YYYY-0009</a:t>
            </a:r>
          </a:p>
          <a:p>
            <a:pPr lvl="1">
              <a:buFont typeface="Arial" panose="020B0604020202020204" pitchFamily="34" charset="0"/>
              <a:buChar char="–"/>
            </a:pPr>
            <a:r>
              <a:rPr lang="en-US" dirty="0"/>
              <a:t>A use-after-free vulnerability was observed in </a:t>
            </a:r>
            <a:r>
              <a:rPr lang="en-US" dirty="0" err="1"/>
              <a:t>Rp_toString</a:t>
            </a:r>
            <a:r>
              <a:rPr lang="en-US" dirty="0"/>
              <a:t> function of PRODUCT Software, Inc. </a:t>
            </a:r>
            <a:r>
              <a:rPr lang="en-US" dirty="0" err="1"/>
              <a:t>MuJS</a:t>
            </a:r>
            <a:r>
              <a:rPr lang="en-US" dirty="0"/>
              <a:t> before </a:t>
            </a:r>
            <a:r>
              <a:rPr lang="en-US" dirty="0">
                <a:solidFill>
                  <a:srgbClr val="FF0000"/>
                </a:solidFill>
              </a:rPr>
              <a:t>5c337af4b3df80cf967e4f9f6a21522de84b392a</a:t>
            </a:r>
            <a:r>
              <a:rPr lang="en-US" dirty="0"/>
              <a:t>. A successful exploitation of this issue can lead to code execution or denial of service condition. </a:t>
            </a:r>
          </a:p>
        </p:txBody>
      </p:sp>
      <p:sp>
        <p:nvSpPr>
          <p:cNvPr id="4" name="Slide Number Placeholder 3">
            <a:extLst>
              <a:ext uri="{FF2B5EF4-FFF2-40B4-BE49-F238E27FC236}">
                <a16:creationId xmlns:a16="http://schemas.microsoft.com/office/drawing/2014/main" id="{5285AFC7-5769-4997-8F2D-CF15DDC8EBC9}"/>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18</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Avoid Using Commit IDs as Versions</a:t>
            </a:r>
          </a:p>
        </p:txBody>
      </p:sp>
      <p:pic>
        <p:nvPicPr>
          <p:cNvPr id="14" name="Audio 13">
            <a:hlinkClick r:id="" action="ppaction://media"/>
            <a:extLst>
              <a:ext uri="{FF2B5EF4-FFF2-40B4-BE49-F238E27FC236}">
                <a16:creationId xmlns:a16="http://schemas.microsoft.com/office/drawing/2014/main" id="{00FDD1BC-94C3-41C8-858D-CD67BDF3A0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25392252"/>
      </p:ext>
    </p:extLst>
  </p:cSld>
  <p:clrMapOvr>
    <a:masterClrMapping/>
  </p:clrMapOvr>
  <mc:AlternateContent xmlns:mc="http://schemas.openxmlformats.org/markup-compatibility/2006" xmlns:p14="http://schemas.microsoft.com/office/powerpoint/2010/main">
    <mc:Choice Requires="p14">
      <p:transition spd="slow" p14:dur="2000" advTm="16734"/>
    </mc:Choice>
    <mc:Fallback xmlns="">
      <p:transition spd="slow" advTm="16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Avoid making statements like “all version” or “version X and later”</a:t>
            </a:r>
          </a:p>
          <a:p>
            <a:pPr lvl="1">
              <a:buFont typeface="Arial" panose="020B0604020202020204" pitchFamily="34" charset="0"/>
              <a:buChar char="–"/>
            </a:pPr>
            <a:r>
              <a:rPr lang="en-US" dirty="0"/>
              <a:t>People (including security tool vendors) will take you at your word, and won’t always get the update when the vulnerability is fixed</a:t>
            </a:r>
          </a:p>
          <a:p>
            <a:pPr>
              <a:buFont typeface="Wingdings" panose="05000000000000000000" pitchFamily="2" charset="2"/>
              <a:buChar char="§"/>
            </a:pPr>
            <a:r>
              <a:rPr lang="en-US" dirty="0"/>
              <a:t>CVE-YYYY-0010</a:t>
            </a:r>
          </a:p>
          <a:p>
            <a:pPr lvl="1">
              <a:buFont typeface="Arial" panose="020B0604020202020204" pitchFamily="34" charset="0"/>
              <a:buChar char="–"/>
            </a:pPr>
            <a:r>
              <a:rPr lang="en-US" sz="1700" dirty="0">
                <a:solidFill>
                  <a:srgbClr val="FF0000"/>
                </a:solidFill>
              </a:rPr>
              <a:t>All versions </a:t>
            </a:r>
            <a:r>
              <a:rPr lang="en-US" sz="1700" dirty="0"/>
              <a:t>of the XYZ Windows GPU Display Driver contain a vulnerability in the kernel mode layer (nvlddmkm.sys) handler for </a:t>
            </a:r>
            <a:r>
              <a:rPr lang="en-US" sz="1700" dirty="0" err="1"/>
              <a:t>DxgDdiEscape</a:t>
            </a:r>
            <a:r>
              <a:rPr lang="en-US" sz="1700" dirty="0"/>
              <a:t> where user provided input can trigger an access to a pointer that has not been initialized which may lead to denial of service or potential escalation of privileges.</a:t>
            </a:r>
          </a:p>
          <a:p>
            <a:pPr lvl="1">
              <a:buFont typeface="Arial" panose="020B0604020202020204" pitchFamily="34" charset="0"/>
              <a:buChar char="–"/>
            </a:pPr>
            <a:r>
              <a:rPr lang="en-US" dirty="0"/>
              <a:t>Fixed on May 9, 2017</a:t>
            </a:r>
          </a:p>
          <a:p>
            <a:pPr lvl="1">
              <a:buFont typeface="Arial" panose="020B0604020202020204" pitchFamily="34" charset="0"/>
              <a:buChar char="–"/>
            </a:pPr>
            <a:r>
              <a:rPr lang="en-US" dirty="0">
                <a:hlinkClick r:id="rId5"/>
              </a:rPr>
              <a:t>https://nvidia.custhelp.com/app/answers/detail/a_id/4462</a:t>
            </a:r>
            <a:r>
              <a:rPr lang="en-US" dirty="0"/>
              <a:t> </a:t>
            </a:r>
          </a:p>
        </p:txBody>
      </p:sp>
      <p:sp>
        <p:nvSpPr>
          <p:cNvPr id="4" name="Slide Number Placeholder 3">
            <a:extLst>
              <a:ext uri="{FF2B5EF4-FFF2-40B4-BE49-F238E27FC236}">
                <a16:creationId xmlns:a16="http://schemas.microsoft.com/office/drawing/2014/main" id="{AE75D127-4ACB-41F1-AFC4-5D7E72DB5C4E}"/>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19</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Avoid Saying All Versions Are Affected</a:t>
            </a:r>
          </a:p>
        </p:txBody>
      </p:sp>
      <p:pic>
        <p:nvPicPr>
          <p:cNvPr id="14" name="Audio 13">
            <a:hlinkClick r:id="" action="ppaction://media"/>
            <a:extLst>
              <a:ext uri="{FF2B5EF4-FFF2-40B4-BE49-F238E27FC236}">
                <a16:creationId xmlns:a16="http://schemas.microsoft.com/office/drawing/2014/main" id="{8B1B7A79-B0AA-432D-8D47-934E0516EF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71671251"/>
      </p:ext>
    </p:extLst>
  </p:cSld>
  <p:clrMapOvr>
    <a:masterClrMapping/>
  </p:clrMapOvr>
  <mc:AlternateContent xmlns:mc="http://schemas.openxmlformats.org/markup-compatibility/2006" xmlns:p14="http://schemas.microsoft.com/office/powerpoint/2010/main">
    <mc:Choice Requires="p14">
      <p:transition spd="slow" p14:dur="2000" advTm="11784"/>
    </mc:Choice>
    <mc:Fallback xmlns="">
      <p:transition spd="slow" advTm="11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The CVE Program Root CNA (currently MITRE) maintains the CVE List, which is a list of CVE Records (formerly “CVE Entries)</a:t>
            </a:r>
          </a:p>
          <a:p>
            <a:pPr>
              <a:buFont typeface="Wingdings" panose="05000000000000000000" pitchFamily="2" charset="2"/>
              <a:buChar char="§"/>
            </a:pPr>
            <a:r>
              <a:rPr lang="en-US" dirty="0"/>
              <a:t>A CVE Record contains:</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References</a:t>
            </a:r>
          </a:p>
        </p:txBody>
      </p:sp>
      <p:sp>
        <p:nvSpPr>
          <p:cNvPr id="5" name="Slide Number Placeholder 4">
            <a:extLst>
              <a:ext uri="{FF2B5EF4-FFF2-40B4-BE49-F238E27FC236}">
                <a16:creationId xmlns:a16="http://schemas.microsoft.com/office/drawing/2014/main" id="{C63F14E3-08AF-42BF-8AAD-D611BDD7734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is a CVE Record</a:t>
            </a:r>
          </a:p>
        </p:txBody>
      </p:sp>
      <p:pic>
        <p:nvPicPr>
          <p:cNvPr id="6" name="Picture 5">
            <a:extLst>
              <a:ext uri="{FF2B5EF4-FFF2-40B4-BE49-F238E27FC236}">
                <a16:creationId xmlns:a16="http://schemas.microsoft.com/office/drawing/2014/main" id="{E921CBA1-F624-4461-918A-D38E4EE242F8}"/>
              </a:ext>
            </a:extLst>
          </p:cNvPr>
          <p:cNvPicPr>
            <a:picLocks noChangeAspect="1"/>
          </p:cNvPicPr>
          <p:nvPr/>
        </p:nvPicPr>
        <p:blipFill>
          <a:blip r:embed="rId5"/>
          <a:stretch>
            <a:fillRect/>
          </a:stretch>
        </p:blipFill>
        <p:spPr>
          <a:xfrm>
            <a:off x="3396108" y="3292585"/>
            <a:ext cx="7659985" cy="2631882"/>
          </a:xfrm>
          <a:prstGeom prst="rect">
            <a:avLst/>
          </a:prstGeom>
        </p:spPr>
      </p:pic>
      <p:pic>
        <p:nvPicPr>
          <p:cNvPr id="10" name="Audio 9">
            <a:hlinkClick r:id="" action="ppaction://media"/>
            <a:extLst>
              <a:ext uri="{FF2B5EF4-FFF2-40B4-BE49-F238E27FC236}">
                <a16:creationId xmlns:a16="http://schemas.microsoft.com/office/drawing/2014/main" id="{54AABCF0-BC4D-474F-ADCB-62C8DD602B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52089311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If an upstream, bundled product is affected, clearly indicate that it contains the vulnerability</a:t>
            </a:r>
          </a:p>
          <a:p>
            <a:pPr>
              <a:buFont typeface="Wingdings" panose="05000000000000000000" pitchFamily="2" charset="2"/>
              <a:buChar char="§"/>
            </a:pPr>
            <a:r>
              <a:rPr lang="en-US" dirty="0"/>
              <a:t>CVE-YYYY-0012 </a:t>
            </a:r>
          </a:p>
          <a:p>
            <a:pPr lvl="1">
              <a:buFont typeface="Wingdings" panose="05000000000000000000" pitchFamily="2" charset="2"/>
              <a:buChar char="§"/>
            </a:pPr>
            <a:r>
              <a:rPr lang="en-US" sz="1700" dirty="0"/>
              <a:t>An integer overflow </a:t>
            </a:r>
            <a:r>
              <a:rPr lang="en-US" sz="1700" dirty="0">
                <a:solidFill>
                  <a:srgbClr val="FF0000"/>
                </a:solidFill>
              </a:rPr>
              <a:t>in </a:t>
            </a:r>
            <a:r>
              <a:rPr lang="en-US" sz="1700" dirty="0" err="1">
                <a:solidFill>
                  <a:srgbClr val="FF0000"/>
                </a:solidFill>
              </a:rPr>
              <a:t>FFmpeg</a:t>
            </a:r>
            <a:r>
              <a:rPr lang="en-US" sz="1700" dirty="0">
                <a:solidFill>
                  <a:srgbClr val="FF0000"/>
                </a:solidFill>
              </a:rPr>
              <a:t> in PRODUCT B </a:t>
            </a:r>
            <a:r>
              <a:rPr lang="en-US" sz="1700" dirty="0"/>
              <a:t>prior to 57.0.2987.98 for Mac, Windows, and Linux and 57.0.2987.108 for Android allowed a remote attacker to perform an out of bounds memory write via a crafted video file, related to </a:t>
            </a:r>
            <a:r>
              <a:rPr lang="en-US" sz="1700" dirty="0" err="1"/>
              <a:t>ChunkDemuxer</a:t>
            </a:r>
            <a:r>
              <a:rPr lang="en-US" sz="1700" dirty="0"/>
              <a:t>.</a:t>
            </a:r>
          </a:p>
          <a:p>
            <a:pPr lvl="1">
              <a:buFont typeface="Arial" panose="020B0604020202020204" pitchFamily="34" charset="0"/>
              <a:buChar char="–"/>
            </a:pPr>
            <a:r>
              <a:rPr lang="en-US" dirty="0"/>
              <a:t>Readers may think that this vulnerability only affects PRODUCT B, but it really affects any product using </a:t>
            </a:r>
            <a:r>
              <a:rPr lang="en-US" dirty="0" err="1"/>
              <a:t>FFmpeg</a:t>
            </a:r>
            <a:endParaRPr lang="en-US" dirty="0"/>
          </a:p>
          <a:p>
            <a:pPr>
              <a:buFont typeface="Wingdings" panose="05000000000000000000" pitchFamily="2" charset="2"/>
              <a:buChar char="§"/>
            </a:pPr>
            <a:r>
              <a:rPr lang="en-US" dirty="0"/>
              <a:t>Program Root CNA uses the following phrasing in these cases</a:t>
            </a:r>
          </a:p>
          <a:p>
            <a:pPr lvl="1">
              <a:buFont typeface="Arial" panose="020B0604020202020204" pitchFamily="34" charset="0"/>
              <a:buChar char="–"/>
            </a:pPr>
            <a:r>
              <a:rPr lang="en-US" dirty="0"/>
              <a:t>[UPSTREAM PRODUCT] [AFFECTED VERSION], as used in [DOWNSTREAM PRODUCT]</a:t>
            </a:r>
          </a:p>
        </p:txBody>
      </p:sp>
      <p:sp>
        <p:nvSpPr>
          <p:cNvPr id="4" name="Slide Number Placeholder 3">
            <a:extLst>
              <a:ext uri="{FF2B5EF4-FFF2-40B4-BE49-F238E27FC236}">
                <a16:creationId xmlns:a16="http://schemas.microsoft.com/office/drawing/2014/main" id="{620F6CFF-D311-4BC9-999F-6067F49150B5}"/>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20</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Be Clear Which Products Are Affected</a:t>
            </a:r>
          </a:p>
        </p:txBody>
      </p:sp>
      <p:pic>
        <p:nvPicPr>
          <p:cNvPr id="7" name="Audio 6">
            <a:hlinkClick r:id="" action="ppaction://media"/>
            <a:extLst>
              <a:ext uri="{FF2B5EF4-FFF2-40B4-BE49-F238E27FC236}">
                <a16:creationId xmlns:a16="http://schemas.microsoft.com/office/drawing/2014/main" id="{33294762-6ED5-47F3-BB05-1DBDEB9BC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28803264"/>
      </p:ext>
    </p:extLst>
  </p:cSld>
  <p:clrMapOvr>
    <a:masterClrMapping/>
  </p:clrMapOvr>
  <mc:AlternateContent xmlns:mc="http://schemas.openxmlformats.org/markup-compatibility/2006" xmlns:p14="http://schemas.microsoft.com/office/powerpoint/2010/main">
    <mc:Choice Requires="p14">
      <p:transition spd="slow" p14:dur="2000" advTm="19644"/>
    </mc:Choice>
    <mc:Fallback xmlns="">
      <p:transition spd="slow" advTm="19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Conclusion</a:t>
            </a:r>
          </a:p>
        </p:txBody>
      </p:sp>
      <p:sp>
        <p:nvSpPr>
          <p:cNvPr id="6" name="Slide Number Placeholder 3">
            <a:extLst>
              <a:ext uri="{FF2B5EF4-FFF2-40B4-BE49-F238E27FC236}">
                <a16:creationId xmlns:a16="http://schemas.microsoft.com/office/drawing/2014/main" id="{1BDC3229-424D-4608-B770-1DC1705F6270}"/>
              </a:ext>
            </a:extLst>
          </p:cNvPr>
          <p:cNvSpPr txBox="1">
            <a:spLocks/>
          </p:cNvSpPr>
          <p:nvPr/>
        </p:nvSpPr>
        <p:spPr>
          <a:xfrm>
            <a:off x="11198321" y="221285"/>
            <a:ext cx="661021" cy="1809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C1CD23"/>
                </a:solidFill>
              </a:rPr>
              <a:t>|</a:t>
            </a:r>
            <a:r>
              <a:rPr lang="en-US" sz="1400"/>
              <a:t> </a:t>
            </a:r>
            <a:fld id="{295008BC-DA31-4D19-837B-EFA4386B05F5}" type="slidenum">
              <a:rPr lang="en-US" sz="1400" smtClean="0">
                <a:solidFill>
                  <a:schemeClr val="tx1">
                    <a:lumMod val="50000"/>
                    <a:lumOff val="50000"/>
                  </a:schemeClr>
                </a:solidFill>
              </a:rPr>
              <a:pPr/>
              <a:t>21</a:t>
            </a:fld>
            <a:r>
              <a:rPr lang="en-US" sz="1400"/>
              <a:t> </a:t>
            </a:r>
            <a:r>
              <a:rPr lang="en-US" sz="1400">
                <a:solidFill>
                  <a:srgbClr val="C1CD23"/>
                </a:solidFill>
              </a:rPr>
              <a:t>|</a:t>
            </a:r>
            <a:endParaRPr lang="en-US" sz="1400" dirty="0">
              <a:solidFill>
                <a:srgbClr val="C1CD23"/>
              </a:solidFill>
            </a:endParaRPr>
          </a:p>
        </p:txBody>
      </p:sp>
      <p:pic>
        <p:nvPicPr>
          <p:cNvPr id="9" name="Audio 8">
            <a:hlinkClick r:id="" action="ppaction://media"/>
            <a:extLst>
              <a:ext uri="{FF2B5EF4-FFF2-40B4-BE49-F238E27FC236}">
                <a16:creationId xmlns:a16="http://schemas.microsoft.com/office/drawing/2014/main" id="{9E1FED60-9A1B-461C-A60F-76808C1583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436483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Informs users which vulnerability the CVE ID is assigned to</a:t>
            </a:r>
          </a:p>
          <a:p>
            <a:pPr>
              <a:buFont typeface="Wingdings" panose="05000000000000000000" pitchFamily="2" charset="2"/>
              <a:buChar char="§"/>
            </a:pPr>
            <a:r>
              <a:rPr lang="en-US" dirty="0"/>
              <a:t>Inform users when a new CVE Record is made public</a:t>
            </a:r>
          </a:p>
          <a:p>
            <a:pPr>
              <a:buFont typeface="Wingdings" panose="05000000000000000000" pitchFamily="2" charset="2"/>
              <a:buChar char="§"/>
            </a:pPr>
            <a:r>
              <a:rPr lang="en-US" dirty="0"/>
              <a:t>Explain why the vulnerabilities in the CVE List are different</a:t>
            </a:r>
          </a:p>
          <a:p>
            <a:pPr>
              <a:buFont typeface="Wingdings" panose="05000000000000000000" pitchFamily="2" charset="2"/>
              <a:buChar char="§"/>
            </a:pPr>
            <a:r>
              <a:rPr lang="en-US" dirty="0"/>
              <a:t>Justify the counting decisions that were made</a:t>
            </a:r>
          </a:p>
          <a:p>
            <a:pPr>
              <a:buFont typeface="Wingdings" panose="05000000000000000000" pitchFamily="2" charset="2"/>
              <a:buChar char="§"/>
            </a:pPr>
            <a:r>
              <a:rPr lang="en-US" dirty="0"/>
              <a:t>Create a historical log CVE ID assignments</a:t>
            </a:r>
          </a:p>
          <a:p>
            <a:endParaRPr lang="en-US" dirty="0"/>
          </a:p>
        </p:txBody>
      </p:sp>
      <p:sp>
        <p:nvSpPr>
          <p:cNvPr id="4" name="Slide Number Placeholder 3">
            <a:extLst>
              <a:ext uri="{FF2B5EF4-FFF2-40B4-BE49-F238E27FC236}">
                <a16:creationId xmlns:a16="http://schemas.microsoft.com/office/drawing/2014/main" id="{2A4DC79E-C56C-4AF9-B1D9-A01AD6D1DBE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Purpose of a CVE Record</a:t>
            </a:r>
          </a:p>
        </p:txBody>
      </p:sp>
      <p:pic>
        <p:nvPicPr>
          <p:cNvPr id="11" name="Audio 10">
            <a:hlinkClick r:id="" action="ppaction://media"/>
            <a:extLst>
              <a:ext uri="{FF2B5EF4-FFF2-40B4-BE49-F238E27FC236}">
                <a16:creationId xmlns:a16="http://schemas.microsoft.com/office/drawing/2014/main" id="{43334E39-1FE2-4E69-A8F8-91B2EF9C20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88793428"/>
      </p:ext>
    </p:extLst>
  </p:cSld>
  <p:clrMapOvr>
    <a:masterClrMapping/>
  </p:clrMapOvr>
  <mc:AlternateContent xmlns:mc="http://schemas.openxmlformats.org/markup-compatibility/2006" xmlns:p14="http://schemas.microsoft.com/office/powerpoint/2010/main">
    <mc:Choice Requires="p14">
      <p:transition spd="slow" p14:dur="2000" advTm="22598"/>
    </mc:Choice>
    <mc:Fallback xmlns="">
      <p:transition spd="slow" advTm="22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Defined in the </a:t>
            </a:r>
            <a:r>
              <a:rPr lang="en-US" i="1" dirty="0"/>
              <a:t>CNA Rules</a:t>
            </a:r>
            <a:r>
              <a:rPr lang="en-US" dirty="0"/>
              <a:t>:</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Product name</a:t>
            </a:r>
          </a:p>
          <a:p>
            <a:pPr lvl="1">
              <a:buFont typeface="Arial" panose="020B0604020202020204" pitchFamily="34" charset="0"/>
              <a:buChar char="–"/>
            </a:pPr>
            <a:r>
              <a:rPr lang="en-US" dirty="0"/>
              <a:t>Version (affected and/or fixed)</a:t>
            </a:r>
          </a:p>
          <a:p>
            <a:pPr lvl="1">
              <a:buFont typeface="Arial" panose="020B0604020202020204" pitchFamily="34" charset="0"/>
              <a:buChar char="–"/>
            </a:pPr>
            <a:r>
              <a:rPr lang="en-US" dirty="0"/>
              <a:t>Problem type (vulnerability type, root cause, and/or impact)</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 (one or more)</a:t>
            </a:r>
          </a:p>
          <a:p>
            <a:pPr>
              <a:buFont typeface="Wingdings" panose="05000000000000000000" pitchFamily="2" charset="2"/>
              <a:buChar char="§"/>
            </a:pPr>
            <a:r>
              <a:rPr lang="en-US" dirty="0"/>
              <a:t>Accept the CVE Program’s Terms of Use</a:t>
            </a:r>
          </a:p>
          <a:p>
            <a:pPr lvl="1">
              <a:buFont typeface="Arial" panose="020B0604020202020204" pitchFamily="34" charset="0"/>
              <a:buChar char="–"/>
            </a:pPr>
            <a:r>
              <a:rPr lang="en-US" dirty="0">
                <a:hlinkClick r:id="rId5"/>
              </a:rPr>
              <a:t>https://cve.mitre.org/about/termsofuse.html</a:t>
            </a:r>
            <a:endParaRPr lang="en-US" dirty="0"/>
          </a:p>
          <a:p>
            <a:pPr lvl="1">
              <a:buFont typeface="Arial" panose="020B0604020202020204" pitchFamily="34" charset="0"/>
              <a:buChar char="–"/>
            </a:pPr>
            <a:r>
              <a:rPr lang="en-US" dirty="0"/>
              <a:t>Acceptance is required so that the CVE Secretariat can make the CVE List freely available to anyone who wants to use it</a:t>
            </a:r>
          </a:p>
        </p:txBody>
      </p:sp>
      <p:sp>
        <p:nvSpPr>
          <p:cNvPr id="4" name="Slide Number Placeholder 3">
            <a:extLst>
              <a:ext uri="{FF2B5EF4-FFF2-40B4-BE49-F238E27FC236}">
                <a16:creationId xmlns:a16="http://schemas.microsoft.com/office/drawing/2014/main" id="{75288E2A-1FD9-405F-97B5-0E0FD76C071C}"/>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Minimum Requirements</a:t>
            </a:r>
          </a:p>
        </p:txBody>
      </p:sp>
      <p:pic>
        <p:nvPicPr>
          <p:cNvPr id="8" name="Audio 7">
            <a:hlinkClick r:id="" action="ppaction://media"/>
            <a:extLst>
              <a:ext uri="{FF2B5EF4-FFF2-40B4-BE49-F238E27FC236}">
                <a16:creationId xmlns:a16="http://schemas.microsoft.com/office/drawing/2014/main" id="{D3775CAB-F2BB-4B27-8771-E90724468E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03437336"/>
      </p:ext>
    </p:extLst>
  </p:cSld>
  <p:clrMapOvr>
    <a:masterClrMapping/>
  </p:clrMapOvr>
  <mc:AlternateContent xmlns:mc="http://schemas.openxmlformats.org/markup-compatibility/2006" xmlns:p14="http://schemas.microsoft.com/office/powerpoint/2010/main">
    <mc:Choice Requires="p14">
      <p:transition spd="slow" p14:dur="2000" advTm="35762"/>
    </mc:Choice>
    <mc:Fallback xmlns="">
      <p:transition spd="slow" advTm="35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Include product, version and vulnerability type, root cause, or impact  </a:t>
            </a:r>
          </a:p>
          <a:p>
            <a:pPr lvl="1">
              <a:buFont typeface="Arial" panose="020B0604020202020204" pitchFamily="34" charset="0"/>
              <a:buChar char="–"/>
            </a:pPr>
            <a:r>
              <a:rPr lang="en-US" dirty="0"/>
              <a:t>MUST</a:t>
            </a:r>
            <a:r>
              <a:rPr lang="en-US" b="1" dirty="0"/>
              <a:t> </a:t>
            </a:r>
            <a:r>
              <a:rPr lang="en-US" dirty="0"/>
              <a:t>provide enough </a:t>
            </a:r>
            <a:r>
              <a:rPr lang="en-US" b="1" dirty="0"/>
              <a:t>product </a:t>
            </a:r>
            <a:r>
              <a:rPr lang="en-US" dirty="0"/>
              <a:t>information for a reader to have a reasonable understanding of what products are affected</a:t>
            </a:r>
          </a:p>
          <a:p>
            <a:pPr lvl="1">
              <a:buFont typeface="Arial" panose="020B0604020202020204" pitchFamily="34" charset="0"/>
              <a:buChar char="–"/>
            </a:pPr>
            <a:r>
              <a:rPr lang="en-US" b="1" dirty="0"/>
              <a:t>Version</a:t>
            </a:r>
            <a:r>
              <a:rPr lang="en-US" dirty="0"/>
              <a:t> information should be included, not a must</a:t>
            </a:r>
          </a:p>
          <a:p>
            <a:pPr lvl="1">
              <a:buFont typeface="Arial" panose="020B0604020202020204" pitchFamily="34" charset="0"/>
              <a:buChar char="–"/>
            </a:pPr>
            <a:r>
              <a:rPr lang="en-US" dirty="0"/>
              <a:t>MUST include </a:t>
            </a:r>
            <a:r>
              <a:rPr lang="en-US" b="1" dirty="0"/>
              <a:t>Vulnerability type, root cause, or impact. </a:t>
            </a:r>
          </a:p>
          <a:p>
            <a:pPr>
              <a:spcBef>
                <a:spcPts val="0"/>
              </a:spcBef>
              <a:spcAft>
                <a:spcPts val="0"/>
              </a:spcAft>
              <a:buFont typeface="Wingdings" panose="05000000000000000000" pitchFamily="2" charset="2"/>
              <a:buChar char="§"/>
            </a:pPr>
            <a:r>
              <a:rPr lang="en-US" dirty="0"/>
              <a:t>Product, Version and Vulnerability type, root cause, or impact need to be in both locations</a:t>
            </a:r>
          </a:p>
          <a:p>
            <a:pPr>
              <a:buFont typeface="Wingdings" panose="05000000000000000000" pitchFamily="2" charset="2"/>
              <a:buChar char="§"/>
            </a:pPr>
            <a:r>
              <a:rPr lang="en-US" dirty="0"/>
              <a:t>Only information in the provided References can be included in the Description</a:t>
            </a:r>
          </a:p>
          <a:p>
            <a:pPr lvl="1">
              <a:buFont typeface="Arial" panose="020B0604020202020204" pitchFamily="34" charset="0"/>
              <a:buChar char="–"/>
            </a:pPr>
            <a:r>
              <a:rPr lang="en-US" dirty="0"/>
              <a:t>The CVE Program needs to be trusted not to leak the privileged information reporters share with it. Requiring that every detail be backed up by another source helps keep this trust</a:t>
            </a:r>
          </a:p>
          <a:p>
            <a:pPr>
              <a:buFont typeface="Wingdings" panose="05000000000000000000" pitchFamily="2" charset="2"/>
              <a:buChar char="§"/>
            </a:pPr>
            <a:r>
              <a:rPr lang="en-US" dirty="0"/>
              <a:t>Only relevant information about the vulnerability should be included</a:t>
            </a:r>
          </a:p>
          <a:p>
            <a:pPr>
              <a:buFont typeface="Wingdings" panose="05000000000000000000" pitchFamily="2" charset="2"/>
              <a:buChar char="§"/>
            </a:pPr>
            <a:r>
              <a:rPr lang="en-US" dirty="0"/>
              <a:t>Must be in English (when sent to the Program Root CNA)</a:t>
            </a:r>
          </a:p>
          <a:p>
            <a:endParaRPr lang="en-US" dirty="0"/>
          </a:p>
        </p:txBody>
      </p:sp>
      <p:sp>
        <p:nvSpPr>
          <p:cNvPr id="4" name="Slide Number Placeholder 3">
            <a:extLst>
              <a:ext uri="{FF2B5EF4-FFF2-40B4-BE49-F238E27FC236}">
                <a16:creationId xmlns:a16="http://schemas.microsoft.com/office/drawing/2014/main" id="{E41F60F7-EE40-4098-B74A-9529951BC8EC}"/>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Minimum Description Requirements</a:t>
            </a:r>
          </a:p>
        </p:txBody>
      </p:sp>
      <p:pic>
        <p:nvPicPr>
          <p:cNvPr id="8" name="Audio 7">
            <a:hlinkClick r:id="" action="ppaction://media"/>
            <a:extLst>
              <a:ext uri="{FF2B5EF4-FFF2-40B4-BE49-F238E27FC236}">
                <a16:creationId xmlns:a16="http://schemas.microsoft.com/office/drawing/2014/main" id="{DC075508-6F9E-4FE9-8ADE-4747D2F51C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56113679"/>
      </p:ext>
    </p:extLst>
  </p:cSld>
  <p:clrMapOvr>
    <a:masterClrMapping/>
  </p:clrMapOvr>
  <mc:AlternateContent xmlns:mc="http://schemas.openxmlformats.org/markup-compatibility/2006" xmlns:p14="http://schemas.microsoft.com/office/powerpoint/2010/main">
    <mc:Choice Requires="p14">
      <p:transition spd="slow" p14:dur="2000" advTm="84025"/>
    </mc:Choice>
    <mc:Fallback xmlns="">
      <p:transition spd="slow" advTm="84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300" dirty="0"/>
              <a:t>Distinguishing Details</a:t>
            </a:r>
          </a:p>
          <a:p>
            <a:pPr lvl="1">
              <a:buFont typeface="Arial" panose="020B0604020202020204" pitchFamily="34" charset="0"/>
              <a:buChar char="–"/>
            </a:pPr>
            <a:r>
              <a:rPr lang="en-US" sz="2300" dirty="0"/>
              <a:t>Component names</a:t>
            </a:r>
          </a:p>
          <a:p>
            <a:pPr lvl="1">
              <a:buFont typeface="Arial" panose="020B0604020202020204" pitchFamily="34" charset="0"/>
              <a:buChar char="–"/>
            </a:pPr>
            <a:r>
              <a:rPr lang="en-US" sz="2300" dirty="0"/>
              <a:t>Attack vectors</a:t>
            </a:r>
          </a:p>
          <a:p>
            <a:pPr lvl="1">
              <a:buFont typeface="Arial" panose="020B0604020202020204" pitchFamily="34" charset="0"/>
              <a:buChar char="–"/>
            </a:pPr>
            <a:r>
              <a:rPr lang="en-US" sz="2300" dirty="0"/>
              <a:t>Root cause</a:t>
            </a:r>
          </a:p>
          <a:p>
            <a:pPr>
              <a:buFont typeface="Wingdings" panose="05000000000000000000" pitchFamily="2" charset="2"/>
              <a:buChar char="§"/>
            </a:pPr>
            <a:r>
              <a:rPr lang="en-US" sz="2300" dirty="0"/>
              <a:t>Threat Details</a:t>
            </a:r>
          </a:p>
          <a:p>
            <a:pPr lvl="1">
              <a:buFont typeface="Arial" panose="020B0604020202020204" pitchFamily="34" charset="0"/>
              <a:buChar char="–"/>
            </a:pPr>
            <a:r>
              <a:rPr lang="en-US" sz="2300" dirty="0"/>
              <a:t>Attacker</a:t>
            </a:r>
          </a:p>
          <a:p>
            <a:pPr lvl="1">
              <a:buFont typeface="Arial" panose="020B0604020202020204" pitchFamily="34" charset="0"/>
              <a:buChar char="–"/>
            </a:pPr>
            <a:r>
              <a:rPr lang="en-US" sz="2300" dirty="0"/>
              <a:t>Impact</a:t>
            </a:r>
          </a:p>
          <a:p>
            <a:pPr>
              <a:buFont typeface="Wingdings" panose="05000000000000000000" pitchFamily="2" charset="2"/>
              <a:buChar char="§"/>
            </a:pPr>
            <a:r>
              <a:rPr lang="en-US" sz="2300" dirty="0"/>
              <a:t>Remediation Details*</a:t>
            </a:r>
          </a:p>
          <a:p>
            <a:pPr>
              <a:buFont typeface="Wingdings" panose="05000000000000000000" pitchFamily="2" charset="2"/>
              <a:buChar char="§"/>
            </a:pPr>
            <a:r>
              <a:rPr lang="en-US" sz="2300" dirty="0"/>
              <a:t>Conditions</a:t>
            </a:r>
          </a:p>
          <a:p>
            <a:pPr>
              <a:buFont typeface="Wingdings" panose="05000000000000000000" pitchFamily="2" charset="2"/>
              <a:buChar char="§"/>
            </a:pPr>
            <a:r>
              <a:rPr lang="en-US" sz="2300" dirty="0"/>
              <a:t>Proof of Concepts (</a:t>
            </a:r>
            <a:r>
              <a:rPr lang="en-US" sz="2300" dirty="0" err="1"/>
              <a:t>PoC</a:t>
            </a:r>
            <a:r>
              <a:rPr lang="en-US" sz="2300" dirty="0"/>
              <a:t>)*</a:t>
            </a:r>
          </a:p>
          <a:p>
            <a:pPr>
              <a:buFont typeface="Wingdings" panose="05000000000000000000" pitchFamily="2" charset="2"/>
              <a:buChar char="§"/>
            </a:pPr>
            <a:r>
              <a:rPr lang="en-US" sz="2300" dirty="0"/>
              <a:t>Credits*</a:t>
            </a:r>
            <a:endParaRPr lang="en-US" dirty="0"/>
          </a:p>
          <a:p>
            <a:pPr marL="230188" indent="0">
              <a:buNone/>
            </a:pPr>
            <a:r>
              <a:rPr lang="en-US" sz="1700" b="0" dirty="0"/>
              <a:t>* Not traditionally included (by Program Root CNA) in CVE Record Descriptions</a:t>
            </a:r>
          </a:p>
        </p:txBody>
      </p:sp>
      <p:sp>
        <p:nvSpPr>
          <p:cNvPr id="4" name="Slide Number Placeholder 3">
            <a:extLst>
              <a:ext uri="{FF2B5EF4-FFF2-40B4-BE49-F238E27FC236}">
                <a16:creationId xmlns:a16="http://schemas.microsoft.com/office/drawing/2014/main" id="{9955E553-0860-4100-B1A5-4AEC82A887F0}"/>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6</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Additional Information Often Included</a:t>
            </a:r>
          </a:p>
        </p:txBody>
      </p:sp>
      <p:pic>
        <p:nvPicPr>
          <p:cNvPr id="8" name="Audio 7">
            <a:hlinkClick r:id="" action="ppaction://media"/>
            <a:extLst>
              <a:ext uri="{FF2B5EF4-FFF2-40B4-BE49-F238E27FC236}">
                <a16:creationId xmlns:a16="http://schemas.microsoft.com/office/drawing/2014/main" id="{67E3CD2F-C95B-450E-BD6B-5ED2F9CECA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643941679"/>
      </p:ext>
    </p:extLst>
  </p:cSld>
  <p:clrMapOvr>
    <a:masterClrMapping/>
  </p:clrMapOvr>
  <mc:AlternateContent xmlns:mc="http://schemas.openxmlformats.org/markup-compatibility/2006" xmlns:p14="http://schemas.microsoft.com/office/powerpoint/2010/main">
    <mc:Choice Requires="p14">
      <p:transition spd="slow" p14:dur="2000" advTm="12886"/>
    </mc:Choice>
    <mc:Fallback xmlns="">
      <p:transition spd="slow" advTm="12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Too few details result in:</a:t>
            </a:r>
          </a:p>
          <a:p>
            <a:pPr lvl="1">
              <a:buFont typeface="Arial" panose="020B0604020202020204" pitchFamily="34" charset="0"/>
              <a:buChar char="–"/>
            </a:pPr>
            <a:r>
              <a:rPr lang="en-US" dirty="0"/>
              <a:t>Users not being able to tell which vulnerability the ID is assigned to</a:t>
            </a:r>
          </a:p>
          <a:p>
            <a:pPr lvl="1">
              <a:buFont typeface="Arial" panose="020B0604020202020204" pitchFamily="34" charset="0"/>
              <a:buChar char="–"/>
            </a:pPr>
            <a:r>
              <a:rPr lang="en-US" dirty="0"/>
              <a:t>Duplicate assignments</a:t>
            </a:r>
          </a:p>
          <a:p>
            <a:pPr>
              <a:buFont typeface="Wingdings" panose="05000000000000000000" pitchFamily="2" charset="2"/>
              <a:buChar char="§"/>
            </a:pPr>
            <a:r>
              <a:rPr lang="en-US" dirty="0"/>
              <a:t>Too many details result in:</a:t>
            </a:r>
          </a:p>
          <a:p>
            <a:pPr lvl="1">
              <a:buFont typeface="Arial" panose="020B0604020202020204" pitchFamily="34" charset="0"/>
              <a:buChar char="–"/>
            </a:pPr>
            <a:r>
              <a:rPr lang="en-US" dirty="0"/>
              <a:t>Makes the Description more difficult to read</a:t>
            </a:r>
          </a:p>
          <a:p>
            <a:pPr lvl="1">
              <a:buFont typeface="Arial" panose="020B0604020202020204" pitchFamily="34" charset="0"/>
              <a:buChar char="–"/>
            </a:pPr>
            <a:r>
              <a:rPr lang="en-US" dirty="0"/>
              <a:t>Increases the chance of errors</a:t>
            </a:r>
          </a:p>
          <a:p>
            <a:pPr>
              <a:buFont typeface="Wingdings" panose="05000000000000000000" pitchFamily="2" charset="2"/>
              <a:buChar char="§"/>
            </a:pPr>
            <a:r>
              <a:rPr lang="en-US" dirty="0"/>
              <a:t>The perfect CVE Record gives just enough information to identify and distinguish the vulnerability from others, and nothing else</a:t>
            </a:r>
          </a:p>
        </p:txBody>
      </p:sp>
      <p:sp>
        <p:nvSpPr>
          <p:cNvPr id="4" name="Slide Number Placeholder 3">
            <a:extLst>
              <a:ext uri="{FF2B5EF4-FFF2-40B4-BE49-F238E27FC236}">
                <a16:creationId xmlns:a16="http://schemas.microsoft.com/office/drawing/2014/main" id="{811C0429-9B50-42AF-A72C-E4F3B2C13903}"/>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7</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Goldilocks Records</a:t>
            </a:r>
          </a:p>
        </p:txBody>
      </p:sp>
      <p:pic>
        <p:nvPicPr>
          <p:cNvPr id="10" name="Audio 9">
            <a:hlinkClick r:id="" action="ppaction://media"/>
            <a:extLst>
              <a:ext uri="{FF2B5EF4-FFF2-40B4-BE49-F238E27FC236}">
                <a16:creationId xmlns:a16="http://schemas.microsoft.com/office/drawing/2014/main" id="{021D0665-E528-4AC6-8DF8-965E471910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44960920"/>
      </p:ext>
    </p:extLst>
  </p:cSld>
  <p:clrMapOvr>
    <a:masterClrMapping/>
  </p:clrMapOvr>
  <mc:AlternateContent xmlns:mc="http://schemas.openxmlformats.org/markup-compatibility/2006" xmlns:p14="http://schemas.microsoft.com/office/powerpoint/2010/main">
    <mc:Choice Requires="p14">
      <p:transition spd="slow" p14:dur="2000" advTm="13100"/>
    </mc:Choice>
    <mc:Fallback xmlns="">
      <p:transition spd="slow" advTm="13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Records with the minimum details do not always meet the goals of a CVE Record:</a:t>
            </a:r>
          </a:p>
          <a:p>
            <a:pPr lvl="1">
              <a:buFont typeface="Arial" panose="020B0604020202020204" pitchFamily="34" charset="0"/>
              <a:buChar char="–"/>
            </a:pPr>
            <a:r>
              <a:rPr lang="en-US" dirty="0"/>
              <a:t>Tell CVE users which vulnerability the CVE ID is assigned to</a:t>
            </a:r>
          </a:p>
          <a:p>
            <a:pPr lvl="1">
              <a:buFont typeface="Arial" panose="020B0604020202020204" pitchFamily="34" charset="0"/>
              <a:buChar char="–"/>
            </a:pPr>
            <a:r>
              <a:rPr lang="en-US" dirty="0"/>
              <a:t>Explain why the vulnerabilities in the CVE List are different</a:t>
            </a:r>
          </a:p>
          <a:p>
            <a:pPr lvl="1">
              <a:buFont typeface="Arial" panose="020B0604020202020204" pitchFamily="34" charset="0"/>
              <a:buChar char="–"/>
            </a:pPr>
            <a:r>
              <a:rPr lang="en-US" dirty="0"/>
              <a:t>Inform users when a new CVE Record is made public</a:t>
            </a:r>
          </a:p>
          <a:p>
            <a:pPr lvl="1">
              <a:buFont typeface="Arial" panose="020B0604020202020204" pitchFamily="34" charset="0"/>
              <a:buChar char="–"/>
            </a:pPr>
            <a:r>
              <a:rPr lang="en-US" dirty="0"/>
              <a:t>Justify the counting decisions that were made</a:t>
            </a:r>
          </a:p>
          <a:p>
            <a:pPr>
              <a:buFont typeface="Wingdings" panose="05000000000000000000" pitchFamily="2" charset="2"/>
              <a:buChar char="§"/>
            </a:pPr>
            <a:r>
              <a:rPr lang="en-US" dirty="0"/>
              <a:t>Including more information will help downstream users</a:t>
            </a:r>
          </a:p>
        </p:txBody>
      </p:sp>
      <p:sp>
        <p:nvSpPr>
          <p:cNvPr id="4" name="Slide Number Placeholder 3">
            <a:extLst>
              <a:ext uri="{FF2B5EF4-FFF2-40B4-BE49-F238E27FC236}">
                <a16:creationId xmlns:a16="http://schemas.microsoft.com/office/drawing/2014/main" id="{11CE6106-9CBC-4B94-A5F1-91A3F9110044}"/>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8</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Why Include More than the Minimum?</a:t>
            </a:r>
          </a:p>
        </p:txBody>
      </p:sp>
      <p:pic>
        <p:nvPicPr>
          <p:cNvPr id="5" name="Audio 4">
            <a:hlinkClick r:id="" action="ppaction://media"/>
            <a:extLst>
              <a:ext uri="{FF2B5EF4-FFF2-40B4-BE49-F238E27FC236}">
                <a16:creationId xmlns:a16="http://schemas.microsoft.com/office/drawing/2014/main" id="{EEA7E950-5D64-47BD-BFD0-006729883E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6448243"/>
      </p:ext>
    </p:extLst>
  </p:cSld>
  <p:clrMapOvr>
    <a:masterClrMapping/>
  </p:clrMapOvr>
  <mc:AlternateContent xmlns:mc="http://schemas.openxmlformats.org/markup-compatibility/2006" xmlns:p14="http://schemas.microsoft.com/office/powerpoint/2010/main">
    <mc:Choice Requires="p14">
      <p:transition spd="slow" p14:dur="2000" advTm="15498"/>
    </mc:Choice>
    <mc:Fallback xmlns="">
      <p:transition spd="slow" advTm="15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CVE-YYYY-0001</a:t>
            </a:r>
          </a:p>
          <a:p>
            <a:pPr lvl="1">
              <a:buFont typeface="Arial" panose="020B0604020202020204" pitchFamily="34" charset="0"/>
              <a:buChar char="–"/>
            </a:pPr>
            <a:r>
              <a:rPr lang="en-US" sz="1700" dirty="0"/>
              <a:t>Buffer overflow in PRODUCT_X before 1.2.3.</a:t>
            </a:r>
          </a:p>
          <a:p>
            <a:pPr>
              <a:buFont typeface="Wingdings" panose="05000000000000000000" pitchFamily="2" charset="2"/>
              <a:buChar char="§"/>
            </a:pPr>
            <a:r>
              <a:rPr lang="en-US" dirty="0"/>
              <a:t>CVE-YYYY-0002</a:t>
            </a:r>
          </a:p>
          <a:p>
            <a:pPr lvl="1">
              <a:buFont typeface="Arial" panose="020B0604020202020204" pitchFamily="34" charset="0"/>
              <a:buChar char="–"/>
            </a:pPr>
            <a:r>
              <a:rPr lang="en-US" sz="1700" dirty="0"/>
              <a:t>Buffer overflow in PRODUCT_X before 1.2.3.</a:t>
            </a:r>
          </a:p>
          <a:p>
            <a:pPr marL="457200" lvl="1" indent="0">
              <a:buNone/>
            </a:pPr>
            <a:endParaRPr lang="en-US" sz="1700" dirty="0"/>
          </a:p>
          <a:p>
            <a:pPr marL="457200" lvl="1" indent="0">
              <a:buNone/>
            </a:pPr>
            <a:endParaRPr lang="en-US" sz="1700" dirty="0"/>
          </a:p>
          <a:p>
            <a:pPr marL="457200" lvl="1" indent="0">
              <a:buNone/>
            </a:pPr>
            <a:endParaRPr lang="en-US" sz="1700" dirty="0"/>
          </a:p>
          <a:p>
            <a:pPr>
              <a:buFont typeface="Wingdings" panose="05000000000000000000" pitchFamily="2" charset="2"/>
              <a:buChar char="§"/>
            </a:pPr>
            <a:r>
              <a:rPr lang="en-US" dirty="0"/>
              <a:t>These two records are identical.  As far as the outside world is concerned, they might as well be the same record</a:t>
            </a:r>
          </a:p>
          <a:p>
            <a:endParaRPr lang="en-US" dirty="0"/>
          </a:p>
        </p:txBody>
      </p:sp>
      <p:sp>
        <p:nvSpPr>
          <p:cNvPr id="4" name="Slide Number Placeholder 3">
            <a:extLst>
              <a:ext uri="{FF2B5EF4-FFF2-40B4-BE49-F238E27FC236}">
                <a16:creationId xmlns:a16="http://schemas.microsoft.com/office/drawing/2014/main" id="{F7D65B14-3F6C-4F63-A63C-0CAD218F07A4}"/>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9</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a:bodyPr>
          <a:lstStyle/>
          <a:p>
            <a:r>
              <a:rPr lang="en-US" dirty="0"/>
              <a:t>Example 1: Minimum Information Comparison</a:t>
            </a:r>
          </a:p>
        </p:txBody>
      </p:sp>
      <p:pic>
        <p:nvPicPr>
          <p:cNvPr id="12" name="Audio 11">
            <a:hlinkClick r:id="" action="ppaction://media"/>
            <a:extLst>
              <a:ext uri="{FF2B5EF4-FFF2-40B4-BE49-F238E27FC236}">
                <a16:creationId xmlns:a16="http://schemas.microsoft.com/office/drawing/2014/main" id="{87D0C77D-1BBF-4998-87DD-224D69779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79059925"/>
      </p:ext>
    </p:extLst>
  </p:cSld>
  <p:clrMapOvr>
    <a:masterClrMapping/>
  </p:clrMapOvr>
  <mc:AlternateContent xmlns:mc="http://schemas.openxmlformats.org/markup-compatibility/2006" xmlns:p14="http://schemas.microsoft.com/office/powerpoint/2010/main">
    <mc:Choice Requires="p14">
      <p:transition spd="slow" p14:dur="2000" advTm="12719"/>
    </mc:Choice>
    <mc:Fallback xmlns="">
      <p:transition spd="slow" advTm="1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mitre-2018">
  <a:themeElements>
    <a:clrScheme name="Custom 41">
      <a:dk1>
        <a:sysClr val="windowText" lastClr="000000"/>
      </a:dk1>
      <a:lt1>
        <a:sysClr val="window" lastClr="FFFFFF"/>
      </a:lt1>
      <a:dk2>
        <a:srgbClr val="161636"/>
      </a:dk2>
      <a:lt2>
        <a:srgbClr val="FBEEC9"/>
      </a:lt2>
      <a:accent1>
        <a:srgbClr val="FFB000"/>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a44311-ed64-4a72-909f-c9dc6973bde2" xsi:nil="true"/>
    <lcf76f155ced4ddcb4097134ff3c332f xmlns="9b7966ea-7f94-416a-aebe-9c969bd8ff5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D345E3F8945D45AFCE13E17F72B17E" ma:contentTypeVersion="11" ma:contentTypeDescription="Create a new document." ma:contentTypeScope="" ma:versionID="138f73d028e8d07c9c54b724606c0327">
  <xsd:schema xmlns:xsd="http://www.w3.org/2001/XMLSchema" xmlns:xs="http://www.w3.org/2001/XMLSchema" xmlns:p="http://schemas.microsoft.com/office/2006/metadata/properties" xmlns:ns2="9b7966ea-7f94-416a-aebe-9c969bd8ff5b" xmlns:ns3="5f19a979-8ad0-41c0-8aa6-54d7ce60059e" xmlns:ns4="b5a44311-ed64-4a72-909f-c9dc6973bde2" targetNamespace="http://schemas.microsoft.com/office/2006/metadata/properties" ma:root="true" ma:fieldsID="e11b35e220abb7bc0b57a8750d73a8d5" ns2:_="" ns3:_="" ns4:_="">
    <xsd:import namespace="9b7966ea-7f94-416a-aebe-9c969bd8ff5b"/>
    <xsd:import namespace="5f19a979-8ad0-41c0-8aa6-54d7ce60059e"/>
    <xsd:import namespace="b5a44311-ed64-4a72-909f-c9dc6973bd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966ea-7f94-416a-aebe-9c969bd8ff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ea1a638-fe8f-4e55-a8a3-ec1a1fdf419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19a979-8ad0-41c0-8aa6-54d7ce6005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44311-ed64-4a72-909f-c9dc6973bd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16173c-24e2-44cf-83a9-4b6aa9a8d8f5}" ma:internalName="TaxCatchAll" ma:showField="CatchAllData" ma:web="5f19a979-8ad0-41c0-8aa6-54d7ce6005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0FCDD-08B1-48D8-BB50-7A17E590A5E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3.xml><?xml version="1.0" encoding="utf-8"?>
<ds:datastoreItem xmlns:ds="http://schemas.openxmlformats.org/officeDocument/2006/customXml" ds:itemID="{70746ACB-9B72-440A-AA64-65C6F90CBA48}"/>
</file>

<file path=docProps/app.xml><?xml version="1.0" encoding="utf-8"?>
<Properties xmlns="http://schemas.openxmlformats.org/officeDocument/2006/extended-properties" xmlns:vt="http://schemas.openxmlformats.org/officeDocument/2006/docPropsVTypes">
  <Template>MITRE_Briefing_Template16x9</Template>
  <TotalTime>3331</TotalTime>
  <Words>2649</Words>
  <Application>Microsoft Office PowerPoint</Application>
  <PresentationFormat>Widescreen</PresentationFormat>
  <Paragraphs>214</Paragraphs>
  <Slides>21</Slides>
  <Notes>21</Notes>
  <HiddenSlides>0</HiddenSlides>
  <MMClips>21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 LT Std</vt:lpstr>
      <vt:lpstr>Tahoma</vt:lpstr>
      <vt:lpstr>Wingdings</vt:lpstr>
      <vt:lpstr>mitre-2018</vt:lpstr>
      <vt:lpstr>How to Create a CVE Record</vt:lpstr>
      <vt:lpstr>What is a CVE Record</vt:lpstr>
      <vt:lpstr>Purpose of a CVE Record</vt:lpstr>
      <vt:lpstr>Minimum Requirements</vt:lpstr>
      <vt:lpstr>Minimum Description Requirements</vt:lpstr>
      <vt:lpstr>Additional Information Often Included</vt:lpstr>
      <vt:lpstr>Goldilocks Records</vt:lpstr>
      <vt:lpstr>Why Include More than the Minimum?</vt:lpstr>
      <vt:lpstr>Example 1: Minimum Information Comparison</vt:lpstr>
      <vt:lpstr>Example 2: Distinguishable Through the Component</vt:lpstr>
      <vt:lpstr>Example 3: Descriptive Root Cause</vt:lpstr>
      <vt:lpstr>Example 4: Too Specific</vt:lpstr>
      <vt:lpstr>What Should You Do</vt:lpstr>
      <vt:lpstr>Example: Formatting Requires Description Change for CVE Record Submission</vt:lpstr>
      <vt:lpstr>Use the Program Root CNA style template</vt:lpstr>
      <vt:lpstr>What Shouldn’t Be in a CVE Record</vt:lpstr>
      <vt:lpstr>Record Creation Tips</vt:lpstr>
      <vt:lpstr>Avoid Using Commit IDs as Versions</vt:lpstr>
      <vt:lpstr>Avoid Saying All Versions Are Affected</vt:lpstr>
      <vt:lpstr>Be Clear Which Products Are Affected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CVE Program PowerPoint Presentation Template</dc:title>
  <dc:creator>Roberge Jr., Robert J</dc:creator>
  <cp:lastModifiedBy>Roberge, Robert J</cp:lastModifiedBy>
  <cp:revision>28</cp:revision>
  <dcterms:created xsi:type="dcterms:W3CDTF">2019-02-26T16:06:40Z</dcterms:created>
  <dcterms:modified xsi:type="dcterms:W3CDTF">2021-03-19T16:01:26Z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0x0101003FD345E3F8945D45AFCE13E17F72B17E</vt:lpwstr>
  </property>
</Properties>
</file>