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42"/>
  </p:notesMasterIdLst>
  <p:handoutMasterIdLst>
    <p:handoutMasterId r:id="rId43"/>
  </p:handoutMasterIdLst>
  <p:sldIdLst>
    <p:sldId id="263" r:id="rId5"/>
    <p:sldId id="282" r:id="rId6"/>
    <p:sldId id="313" r:id="rId7"/>
    <p:sldId id="295" r:id="rId8"/>
    <p:sldId id="343" r:id="rId9"/>
    <p:sldId id="348" r:id="rId10"/>
    <p:sldId id="344" r:id="rId11"/>
    <p:sldId id="349" r:id="rId12"/>
    <p:sldId id="297" r:id="rId13"/>
    <p:sldId id="280" r:id="rId14"/>
    <p:sldId id="271" r:id="rId15"/>
    <p:sldId id="312" r:id="rId16"/>
    <p:sldId id="283" r:id="rId17"/>
    <p:sldId id="325" r:id="rId18"/>
    <p:sldId id="324" r:id="rId19"/>
    <p:sldId id="327" r:id="rId20"/>
    <p:sldId id="310" r:id="rId21"/>
    <p:sldId id="258" r:id="rId22"/>
    <p:sldId id="352" r:id="rId23"/>
    <p:sldId id="267" r:id="rId24"/>
    <p:sldId id="268" r:id="rId25"/>
    <p:sldId id="269" r:id="rId26"/>
    <p:sldId id="270" r:id="rId27"/>
    <p:sldId id="314" r:id="rId28"/>
    <p:sldId id="272" r:id="rId29"/>
    <p:sldId id="275" r:id="rId30"/>
    <p:sldId id="273" r:id="rId31"/>
    <p:sldId id="276" r:id="rId32"/>
    <p:sldId id="278" r:id="rId33"/>
    <p:sldId id="315" r:id="rId34"/>
    <p:sldId id="354" r:id="rId35"/>
    <p:sldId id="307" r:id="rId36"/>
    <p:sldId id="308" r:id="rId37"/>
    <p:sldId id="316" r:id="rId38"/>
    <p:sldId id="350" r:id="rId39"/>
    <p:sldId id="353" r:id="rId40"/>
    <p:sldId id="35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401D"/>
    <a:srgbClr val="C1C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69" autoAdjust="0"/>
    <p:restoredTop sz="94663" autoAdjust="0"/>
  </p:normalViewPr>
  <p:slideViewPr>
    <p:cSldViewPr snapToGrid="0">
      <p:cViewPr varScale="1">
        <p:scale>
          <a:sx n="67" d="100"/>
          <a:sy n="67" d="100"/>
        </p:scale>
        <p:origin x="620"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8C879B-2DAC-426D-B5B4-08F42B952A26}" type="datetimeFigureOut">
              <a:rPr lang="en-US" smtClean="0"/>
              <a:t>3/10/2021</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54576-A3BB-48F9-891E-992E86D01A7B}" type="datetimeFigureOut">
              <a:rPr lang="en-US" smtClean="0"/>
              <a:t>3/10/2021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ve.mitre.org/about/termsofus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ve.mitre.org/cve/request_id.html#cna_participan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veproject.github.io/docs/cna/processes_documentation/index.html"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cna-coordinator@mitre.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dirty="0"/>
              <a:t>Hello and welcome to Becoming a CVE Numbering Authority (CNA) presentation, presented by the CVE team. </a:t>
            </a:r>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dirty="0"/>
          </a:p>
        </p:txBody>
      </p:sp>
    </p:spTree>
    <p:extLst>
      <p:ext uri="{BB962C8B-B14F-4D97-AF65-F5344CB8AC3E}">
        <p14:creationId xmlns:p14="http://schemas.microsoft.com/office/powerpoint/2010/main" val="3778416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cost for being a CNA: there is no monetary fee, there is not contract to sign and CNAs are expected to put in the time and effort to implement and follow the </a:t>
            </a:r>
            <a:r>
              <a:rPr lang="en-US" i="1" dirty="0"/>
              <a:t>CNA Rules.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dirty="0"/>
          </a:p>
        </p:txBody>
      </p:sp>
    </p:spTree>
    <p:extLst>
      <p:ext uri="{BB962C8B-B14F-4D97-AF65-F5344CB8AC3E}">
        <p14:creationId xmlns:p14="http://schemas.microsoft.com/office/powerpoint/2010/main" val="4239219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requirements for becoming a CNA are; you must have a public disclosure policy, must have </a:t>
            </a:r>
            <a:r>
              <a:rPr lang="en-US" sz="1200" dirty="0">
                <a:latin typeface="Helvetica LT Std" pitchFamily="34" charset="0"/>
                <a:ea typeface="Verdana" pitchFamily="34" charset="0"/>
              </a:rPr>
              <a:t>public location of where vulnerability disclosures can be found, such as (but not limited to), a URL linked to the security advisories and lastly, agree to the CVE Terms of Use. </a:t>
            </a:r>
            <a:r>
              <a:rPr lang="en-US" dirty="0">
                <a:hlinkClick r:id="rId3"/>
              </a:rPr>
              <a:t>https://cve.mitre.org/about/termsofuse.html</a:t>
            </a:r>
            <a:r>
              <a:rPr lang="en-US" dirty="0"/>
              <a:t>. Which basically says that you allow MITRE to republish the information provided and downstream users of CVE can do the same.</a:t>
            </a:r>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67269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a:t>
            </a:r>
            <a:r>
              <a:rPr lang="en-US" dirty="0"/>
              <a:t>ow to organize your CNA program.</a:t>
            </a:r>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dirty="0"/>
          </a:p>
        </p:txBody>
      </p:sp>
    </p:spTree>
    <p:extLst>
      <p:ext uri="{BB962C8B-B14F-4D97-AF65-F5344CB8AC3E}">
        <p14:creationId xmlns:p14="http://schemas.microsoft.com/office/powerpoint/2010/main" val="3887839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How you set up your CNA program is influenced by how your organization is configured. </a:t>
            </a:r>
            <a:r>
              <a:rPr lang="en-US" b="0" dirty="0"/>
              <a:t>Most organizations designate a single group to manage their CNA program; however, that is not always the case. For example: The Android and Chrome PSIRTs work independently and act as their own CNAs, even though they are both part of Google. Cisco and Cisco </a:t>
            </a:r>
            <a:r>
              <a:rPr lang="en-US" b="0" dirty="0" err="1"/>
              <a:t>Talos</a:t>
            </a:r>
            <a:r>
              <a:rPr lang="en-US" b="0" dirty="0"/>
              <a:t> are separate CNAs due to their vastly different scopes. One covers Cisco products and the other finds vulnerabilities in third-party products.  Within Dell, the Dell CNA covers Dell, EMC products, and the products of many of their subsidiary companies; however, they do not cover VMware or Pivotal, which have their own CNA program.</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3567790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There a many different types of CNA structures. There are single CNAs, where a single group handles all vulnerabilities. </a:t>
            </a:r>
            <a:r>
              <a:rPr lang="en-US" dirty="0"/>
              <a:t>There is one group in the organization that fulfills all of the CNA responsibilities, while the independent groups coordinate with the other parts of the organization.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2153116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a:t>
            </a:r>
            <a:r>
              <a:rPr lang="en-US" dirty="0"/>
              <a:t>There are multiple groups that handle their own vulnerabilities, where each part of the organization operates its own CNA. For example, Android and Chrome PSIRTs work independently and act as their own CNAs, even though they are both part of Google.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32707231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There are single CNAs that handle coordination with multiple internal groups. For example, the CNA chooses to create </a:t>
            </a:r>
            <a:r>
              <a:rPr lang="en-US" dirty="0"/>
              <a:t>unofficial sub-CNAs to which it can give blocks of IDs. From the outside, they appear to be a single CNA, but in practice each group acts as a separate CNA with one organization coordinating between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2776475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How </a:t>
            </a:r>
            <a:r>
              <a:rPr lang="en-US" dirty="0"/>
              <a:t>to define your scope.</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2994471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A</a:t>
            </a:r>
            <a:r>
              <a:rPr lang="en-US" b="1" dirty="0"/>
              <a:t> </a:t>
            </a:r>
            <a:r>
              <a:rPr lang="en-US" dirty="0"/>
              <a:t>CNA’s scope defines the vulnerabilities to which it is responsible for assigning CVE IDs. The scope sets the expectations, </a:t>
            </a:r>
            <a:r>
              <a:rPr lang="en-US" b="1" dirty="0"/>
              <a:t>which should: </a:t>
            </a:r>
            <a:r>
              <a:rPr lang="en-US" dirty="0"/>
              <a:t>help </a:t>
            </a:r>
            <a:r>
              <a:rPr lang="en-US" b="1" dirty="0"/>
              <a:t>prevent overlapping scopes </a:t>
            </a:r>
            <a:r>
              <a:rPr lang="en-US" dirty="0"/>
              <a:t>with other CNAs, will </a:t>
            </a:r>
            <a:r>
              <a:rPr lang="en-US" b="1" dirty="0"/>
              <a:t>save reporters time and frustration </a:t>
            </a:r>
            <a:r>
              <a:rPr lang="en-US" dirty="0"/>
              <a:t>by preventing them from reporting irrelevant issues, </a:t>
            </a:r>
            <a:r>
              <a:rPr lang="en-US" b="1" dirty="0"/>
              <a:t>save the CNA time </a:t>
            </a:r>
            <a:r>
              <a:rPr lang="en-US" dirty="0"/>
              <a:t>by reducing the number of unwanted reports and lastly, </a:t>
            </a:r>
            <a:r>
              <a:rPr lang="en-US" b="1" dirty="0"/>
              <a:t>save the Root CNA time</a:t>
            </a:r>
            <a:r>
              <a:rPr lang="en-US" dirty="0"/>
              <a:t> by reducing the number of complaints by unhappy reporters. </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3306480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8738" lvl="0" indent="-228600" algn="l" defTabSz="914400">
              <a:spcAft>
                <a:spcPts val="600"/>
              </a:spcAft>
              <a:buSzPct val="120000"/>
            </a:pPr>
            <a:r>
              <a:rPr lang="en-US" b="1" dirty="0"/>
              <a:t>Voice Track: </a:t>
            </a:r>
            <a:r>
              <a:rPr lang="en-US" b="0" dirty="0"/>
              <a:t>A CNAs scope should be available on CNAs website. The scope should be a blanket statement that specifies components that will be covered and not covered. The scope should sp</a:t>
            </a:r>
            <a:r>
              <a:rPr lang="en-US" sz="2000" b="0" dirty="0">
                <a:latin typeface="Helvetica LT Std"/>
                <a:ea typeface="+mn-ea"/>
                <a:cs typeface="Arial" pitchFamily="34" charset="0"/>
              </a:rPr>
              <a:t>ecify coverage for components not apart of CNA’s core business or purpose. Lastly, indicate if end-of-life components will be covered according to CNA rules or if other CNAs should assume responsibility if they have a need to reference such vulnerabilities. </a:t>
            </a:r>
          </a:p>
          <a:p>
            <a:endParaRPr lang="en-US" b="1" dirty="0"/>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40426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r>
              <a:rPr lang="en-US" dirty="0"/>
              <a:t>This presentation includes an overview of what defines a CNA, how to organize your CNA program, how to define the scope of what you will cover, internal CNA processes, CNA resources, and ways to get involved in the CNA community.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dirty="0"/>
          </a:p>
        </p:txBody>
      </p:sp>
    </p:spTree>
    <p:extLst>
      <p:ext uri="{BB962C8B-B14F-4D97-AF65-F5344CB8AC3E}">
        <p14:creationId xmlns:p14="http://schemas.microsoft.com/office/powerpoint/2010/main" val="4216488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There are different types of CNA’s: Vendor CNAs </a:t>
            </a:r>
            <a:r>
              <a:rPr lang="en-US" b="0" dirty="0"/>
              <a:t>that cover </a:t>
            </a:r>
            <a:r>
              <a:rPr lang="en-US" dirty="0"/>
              <a:t>products (e.g., Microsoft, OpenSSL, Debian), </a:t>
            </a:r>
            <a:r>
              <a:rPr lang="en-US" b="1" dirty="0"/>
              <a:t>Coordinator CNAs </a:t>
            </a:r>
            <a:r>
              <a:rPr lang="en-US" b="0" dirty="0"/>
              <a:t>that c</a:t>
            </a:r>
            <a:r>
              <a:rPr lang="en-US" dirty="0"/>
              <a:t>over the vulnerabilities coordinated by the organization e.g., CERT/CC, JPCERT/CC, </a:t>
            </a:r>
            <a:r>
              <a:rPr lang="en-US" dirty="0" err="1"/>
              <a:t>HackerOne</a:t>
            </a:r>
            <a:r>
              <a:rPr lang="en-US" dirty="0"/>
              <a:t>, </a:t>
            </a:r>
            <a:r>
              <a:rPr lang="en-US" b="1" dirty="0"/>
              <a:t>Research Organizations </a:t>
            </a:r>
            <a:r>
              <a:rPr lang="en-US" b="0" dirty="0"/>
              <a:t>that cover </a:t>
            </a:r>
            <a:r>
              <a:rPr lang="en-US" dirty="0"/>
              <a:t>the vulnerabilities discovered by individual researchers (e.g., Rapid7), </a:t>
            </a:r>
            <a:r>
              <a:rPr lang="en-US" b="1" dirty="0"/>
              <a:t>Open Source CNAs </a:t>
            </a:r>
            <a:r>
              <a:rPr lang="en-US" dirty="0"/>
              <a:t>like Google and Chrome, and </a:t>
            </a:r>
            <a:r>
              <a:rPr lang="en-US" b="1" dirty="0"/>
              <a:t>Hosted Services CNAs. </a:t>
            </a:r>
            <a:r>
              <a:rPr lang="en-US" b="0" dirty="0"/>
              <a:t>T</a:t>
            </a:r>
            <a:r>
              <a:rPr lang="en-US" dirty="0"/>
              <a:t>here are CNAs that are a combination of different types, referred to as </a:t>
            </a:r>
            <a:r>
              <a:rPr lang="en-US" b="1" dirty="0"/>
              <a:t>Mixed CNAs </a:t>
            </a:r>
            <a:r>
              <a:rPr lang="en-US" dirty="0"/>
              <a:t>(e.g., Flexera (vendor and research), Drupal (vendor and coordinator), </a:t>
            </a:r>
            <a:r>
              <a:rPr lang="en-US" b="1" dirty="0"/>
              <a:t> </a:t>
            </a:r>
            <a:r>
              <a:rPr lang="en-US" dirty="0"/>
              <a:t>and lastly, there are other CNAs like the CNA of Last Resort, which is MITRE. </a:t>
            </a:r>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2175338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All advisories must meet the CVE Program’s requirements for being published. Advisories must have a URL, the Terms of Service must allow a link to the URL, the document linked to the URL must contain the minimum required information for a CVE Entry. The minimum required information are: Product, Version, vulnerability type, root cause or impact, and the URL must not require a fee to access.</a:t>
            </a:r>
          </a:p>
          <a:p>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3323293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Do you plan to cover all products or just some of them? Consider the following types of products when deciding which products will be covered within the scope: such as products from subsidiary companies, products from newly acquired companies, discontinued products, versions that have reached their end of support, experimental products or development branches and freebie products.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466742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3602">
              <a:buFont typeface="Arial" panose="020B0604020202020204" pitchFamily="34" charset="0"/>
              <a:buNone/>
            </a:pPr>
            <a:r>
              <a:rPr lang="en-US" b="1" dirty="0"/>
              <a:t>Voice Track:  </a:t>
            </a:r>
            <a:r>
              <a:rPr lang="en-US" dirty="0"/>
              <a:t>First, determine if an issue is a vulnerability, there are many interpretations. To avoid any confusion, provide an explicit list of the types of issues not considered vulnerabilities to help limit the number of unwanted requests e.g. Self-DoS, CSRF logout, insecure default configurations and default credentials.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4280749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CNA processes</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223161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Voice Track: </a:t>
            </a:r>
            <a:r>
              <a:rPr lang="en-US" b="0" dirty="0"/>
              <a:t>How are you going to accept vulnerability request? What information should vulnerability reporters provide? Will your organization accept third party reports? These are some of the issues a CNA needs to consider when developing their CNA processes. To assist </a:t>
            </a:r>
            <a:r>
              <a:rPr lang="en-US" dirty="0"/>
              <a:t>vulnerability </a:t>
            </a:r>
            <a:r>
              <a:rPr lang="en-US" b="0" dirty="0"/>
              <a:t>reporters, your Root CNA must have your contact information. In addition, the CVE program maintains a registry of contact information for CNAs so reporters can contact you. The registry is located at </a:t>
            </a:r>
            <a:r>
              <a:rPr lang="en-US" dirty="0">
                <a:hlinkClick r:id="rId3"/>
              </a:rPr>
              <a:t>cve.mitre.org</a:t>
            </a:r>
            <a:r>
              <a:rPr lang="en-US" dirty="0"/>
              <a:t>, go the “CNA” tab and select “Participating CNAs”.</a:t>
            </a:r>
          </a:p>
          <a:p>
            <a:pPr lvl="0">
              <a:buFont typeface="Wingdings" panose="05000000000000000000" pitchFamily="2" charset="2"/>
              <a:buNone/>
            </a:pPr>
            <a:endParaRPr lang="en-US"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25</a:t>
            </a:fld>
            <a:endParaRPr lang="en-US"/>
          </a:p>
        </p:txBody>
      </p:sp>
    </p:spTree>
    <p:extLst>
      <p:ext uri="{BB962C8B-B14F-4D97-AF65-F5344CB8AC3E}">
        <p14:creationId xmlns:p14="http://schemas.microsoft.com/office/powerpoint/2010/main" val="1468028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Another process that a CNA needs to think through, is how will the CNA manage how CVE ID’s will be processed within the organization. Here are a few questions you should ask, when developing your block management process. For example, Who in your organization can assign IDs? At what point in the process should a CVE ID be assigned? When an ID is assigned, how is it recorded? How are vulnerabilities tracked (i.e., which vulnerability is assigned to which CVE ID)?  CNAs who don’t have established policies for these questions run the risk of assigning the same CVE ID to multiple vulnerabilities.</a:t>
            </a:r>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280453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Before the CNA can be accepted into the CNA program, a disclosure policy must be published. The disclosure policy should include the expected timeframe and conditions under which vulnerability information will be published. We strongly suggest that the following communication points be included: 1) Acknowledge receipt of submission (i.e., provide an initial response to reporter, even if it is just a “we received your request and are looking into it”)</a:t>
            </a:r>
          </a:p>
          <a:p>
            <a:r>
              <a:rPr lang="en-US" b="0" dirty="0"/>
              <a:t>2) Give reporter approximate time it will take to get back to them with a determination on whether there is a vulnerability, 3) Advise the reporter when they can expect to receive the CVE ID for the vulnerability, and 4) Advise the reporter when the issue will be fixed and when an advisory can be published.</a:t>
            </a:r>
          </a:p>
          <a:p>
            <a:endParaRPr lang="en-US" b="0" dirty="0"/>
          </a:p>
          <a:p>
            <a:r>
              <a:rPr lang="en-US" dirty="0"/>
              <a:t> </a:t>
            </a:r>
          </a:p>
          <a:p>
            <a:endParaRPr lang="en-US" b="0" dirty="0"/>
          </a:p>
          <a:p>
            <a:endParaRPr lang="en-US" b="0" dirty="0"/>
          </a:p>
        </p:txBody>
      </p:sp>
      <p:sp>
        <p:nvSpPr>
          <p:cNvPr id="4" name="Slide Number Placeholder 3"/>
          <p:cNvSpPr>
            <a:spLocks noGrp="1"/>
          </p:cNvSpPr>
          <p:nvPr>
            <p:ph type="sldNum" sz="quarter" idx="10"/>
          </p:nvPr>
        </p:nvSpPr>
        <p:spPr/>
        <p:txBody>
          <a:bodyPr/>
          <a:lstStyle/>
          <a:p>
            <a:fld id="{D26DA38A-5B6D-4B73-8631-E3ACB22184B3}" type="slidenum">
              <a:rPr lang="en-US" smtClean="0"/>
              <a:t>27</a:t>
            </a:fld>
            <a:endParaRPr lang="en-US"/>
          </a:p>
        </p:txBody>
      </p:sp>
    </p:spTree>
    <p:extLst>
      <p:ext uri="{BB962C8B-B14F-4D97-AF65-F5344CB8AC3E}">
        <p14:creationId xmlns:p14="http://schemas.microsoft.com/office/powerpoint/2010/main" val="1354592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When publishing vulnerability advisories, advisories must be made public. Making advisories public is a requirement of the CVE program. In addition, the advisory should clearly state which CVE ID is associated with which vulnerability. Moreover, CVE Entries should be sent within 24 hours of </a:t>
            </a:r>
            <a:r>
              <a:rPr lang="en-US" dirty="0"/>
              <a:t>publication</a:t>
            </a:r>
            <a:r>
              <a:rPr lang="en-US" b="0" dirty="0"/>
              <a:t>. You should also consider, if the CVE Entry be sent to the Root CNA or directly to the Program Root CNA. Your Root CNA may require CVE Entries be sent directly to them.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2291711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Often, CNAs </a:t>
            </a:r>
            <a:r>
              <a:rPr lang="en-US" dirty="0"/>
              <a:t>will receive requests to update CVE Entries that have already been created hence a process should be established to handle these types of requests. If the request to update a CVE Entry is sent to a Root CNA or the Program Root CNA, the issuing CNA should decide if they want to be notified of any updates. Consider the types of updates that will require notification, updates may be insignificant, like spelling or grammar issues, other updates will have more significance, like adding a reference to the CVE Entry.  </a:t>
            </a:r>
          </a:p>
          <a:p>
            <a:pPr lvl="2"/>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1198674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So, let’s get started……..what defines a CNA.  </a:t>
            </a:r>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dirty="0"/>
          </a:p>
        </p:txBody>
      </p:sp>
    </p:spTree>
    <p:extLst>
      <p:ext uri="{BB962C8B-B14F-4D97-AF65-F5344CB8AC3E}">
        <p14:creationId xmlns:p14="http://schemas.microsoft.com/office/powerpoint/2010/main" val="3888533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CNA’s are required to provide the following information to their parent CNA, before participating in the CNA program:  1) </a:t>
            </a:r>
            <a:r>
              <a:rPr lang="en-US" dirty="0"/>
              <a:t>Point of Contact (POC) as defined by the parent CNA, 2) Scope definition, 3) Disclosure policy and location 4) Vulnerability advisory location</a:t>
            </a:r>
          </a:p>
          <a:p>
            <a:r>
              <a:rPr lang="en-US" dirty="0"/>
              <a:t>and 5) Root CNAs may require additional information.</a:t>
            </a:r>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1935197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Next, CNA resources and ways to get involved in the CNA community. </a:t>
            </a:r>
            <a:endParaRPr lang="en-US" b="1"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3865980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Parent CNAs are responsible for training sub-CNAs and the training should include a CNA rules overview and how to obtain block IDs from your Parent CNA. Additional knowledge sharing opportunities can be obtained at the CVE Global summits and supplemental documents also located on </a:t>
            </a:r>
            <a:r>
              <a:rPr lang="en-US" sz="1200" dirty="0"/>
              <a:t>(</a:t>
            </a:r>
            <a:r>
              <a:rPr lang="en-US" sz="1200" dirty="0">
                <a:hlinkClick r:id="rId3"/>
              </a:rPr>
              <a:t>https://cveproject.github.io/docs/cna/processes_documentation/index.html</a:t>
            </a:r>
            <a:r>
              <a:rPr lang="en-US" sz="1200" dirty="0"/>
              <a:t>). Parent CNA’s should also develop a</a:t>
            </a:r>
            <a:r>
              <a:rPr lang="en-US" dirty="0"/>
              <a:t>n internal training process for new team members. The Program Root CNA can help with providing supplemental material to assist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b="0" dirty="0"/>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16315544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CVE Program has a number of Working Groups (WGs) actively focused on improving processes, workflows, and other aspects of the program as CVE continues to grow and expand. As a participating CNA, you can join the working groups to help improve the program. Currently, there are a five working groups and multiple projects underway. The Automation Working Group (AWG) is focused on identifying and advancing proposals for the collaborative design, development, and deployment of automated capabilities that support the efficient management of the CVE Program. </a:t>
            </a:r>
          </a:p>
          <a:p>
            <a:endParaRPr lang="en-US" b="0" dirty="0"/>
          </a:p>
        </p:txBody>
      </p:sp>
      <p:sp>
        <p:nvSpPr>
          <p:cNvPr id="4" name="Slide Number Placeholder 3"/>
          <p:cNvSpPr>
            <a:spLocks noGrp="1"/>
          </p:cNvSpPr>
          <p:nvPr>
            <p:ph type="sldNum" sz="quarter" idx="5"/>
          </p:nvPr>
        </p:nvSpPr>
        <p:spPr/>
        <p:txBody>
          <a:bodyPr/>
          <a:lstStyle/>
          <a:p>
            <a:fld id="{D26DA38A-5B6D-4B73-8631-E3ACB22184B3}" type="slidenum">
              <a:rPr lang="en-US" smtClean="0"/>
              <a:t>33</a:t>
            </a:fld>
            <a:endParaRPr lang="en-US"/>
          </a:p>
        </p:txBody>
      </p:sp>
    </p:spTree>
    <p:extLst>
      <p:ext uri="{BB962C8B-B14F-4D97-AF65-F5344CB8AC3E}">
        <p14:creationId xmlns:p14="http://schemas.microsoft.com/office/powerpoint/2010/main" val="240728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The Strategic Planning Working Group (SPWG) is focused on the long-term strategy (1-5 years) and goals of the CVE Program; will work closely with the CVE Board to determine goals and objectives and will act to achieve them. The CNA Coordination Working group (CNACWG) is focused on providing a forum for more effective communication and participation by the CVE Numbering Authorities (CNAs). The CVE Quality WG (QWG) is focused on identifying areas where CVE content, rules, guidelines, and best practices must improve to better support stakeholder use cases. </a:t>
            </a:r>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34</a:t>
            </a:fld>
            <a:endParaRPr lang="en-US"/>
          </a:p>
        </p:txBody>
      </p:sp>
    </p:spTree>
    <p:extLst>
      <p:ext uri="{BB962C8B-B14F-4D97-AF65-F5344CB8AC3E}">
        <p14:creationId xmlns:p14="http://schemas.microsoft.com/office/powerpoint/2010/main" val="4126750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 The </a:t>
            </a:r>
            <a:r>
              <a:rPr lang="en-US" dirty="0"/>
              <a:t>Outreach and Communications Working Group </a:t>
            </a:r>
            <a:r>
              <a:rPr lang="en-US" b="0" dirty="0"/>
              <a:t>is f</a:t>
            </a:r>
            <a:r>
              <a:rPr lang="en-US" dirty="0"/>
              <a:t>ocused on promoting the CVE Program to achieve program adoption and coverage goals through increased community awareness.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1" dirty="0"/>
          </a:p>
          <a:p>
            <a:endParaRPr lang="en-US" dirty="0"/>
          </a:p>
        </p:txBody>
      </p:sp>
      <p:sp>
        <p:nvSpPr>
          <p:cNvPr id="4" name="Slide Number Placeholder 3"/>
          <p:cNvSpPr>
            <a:spLocks noGrp="1"/>
          </p:cNvSpPr>
          <p:nvPr>
            <p:ph type="sldNum" sz="quarter" idx="5"/>
          </p:nvPr>
        </p:nvSpPr>
        <p:spPr/>
        <p:txBody>
          <a:bodyPr/>
          <a:lstStyle/>
          <a:p>
            <a:fld id="{D26DA38A-5B6D-4B73-8631-E3ACB22184B3}" type="slidenum">
              <a:rPr lang="en-US" smtClean="0"/>
              <a:t>35</a:t>
            </a:fld>
            <a:endParaRPr lang="en-US"/>
          </a:p>
        </p:txBody>
      </p:sp>
    </p:spTree>
    <p:extLst>
      <p:ext uri="{BB962C8B-B14F-4D97-AF65-F5344CB8AC3E}">
        <p14:creationId xmlns:p14="http://schemas.microsoft.com/office/powerpoint/2010/main" val="15191269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Wingdings" panose="05000000000000000000" pitchFamily="2" charset="2"/>
              <a:buNone/>
            </a:pPr>
            <a:r>
              <a:rPr lang="en-US" b="1" dirty="0"/>
              <a:t>Voice Track: </a:t>
            </a:r>
            <a:r>
              <a:rPr lang="en-US" b="0" dirty="0"/>
              <a:t>There are many ways to participate in the CNA community, the CNA mailing list provides participating CNAs a way to receive program wide announcements and discuss topics of interest with the CNA community and CVE Board members (most are also CNA’s themselves). Participating in the CVE Global summits, webinars and handshake are other ways to get involved in the CNA community.   </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36</a:t>
            </a:fld>
            <a:endParaRPr lang="en-US"/>
          </a:p>
        </p:txBody>
      </p:sp>
    </p:spTree>
    <p:extLst>
      <p:ext uri="{BB962C8B-B14F-4D97-AF65-F5344CB8AC3E}">
        <p14:creationId xmlns:p14="http://schemas.microsoft.com/office/powerpoint/2010/main" val="3074381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Do you have any questions? Would like to set up a meeting with the CNA Coordination team? To request a meeting to learn more about the program by going to </a:t>
            </a:r>
            <a:r>
              <a:rPr lang="en-US" b="1" dirty="0"/>
              <a:t>cveform.mitre.org </a:t>
            </a:r>
            <a:r>
              <a:rPr lang="en-US" b="0" dirty="0"/>
              <a:t>or send an email request to </a:t>
            </a:r>
            <a:r>
              <a:rPr lang="en-US" sz="1200" u="sng" kern="1200" dirty="0">
                <a:solidFill>
                  <a:schemeClr val="tx1"/>
                </a:solidFill>
                <a:effectLst/>
                <a:latin typeface="+mn-lt"/>
                <a:ea typeface="+mn-ea"/>
                <a:cs typeface="+mn-cs"/>
                <a:hlinkClick r:id="rId3"/>
              </a:rPr>
              <a:t>cna-coordinator@mitre.org</a:t>
            </a:r>
            <a:r>
              <a:rPr lang="en-US" sz="1200" u="sng" kern="1200" dirty="0">
                <a:solidFill>
                  <a:schemeClr val="tx1"/>
                </a:solidFill>
                <a:effectLst/>
                <a:latin typeface="+mn-lt"/>
                <a:ea typeface="+mn-ea"/>
                <a:cs typeface="+mn-cs"/>
              </a:rPr>
              <a:t>.</a:t>
            </a:r>
            <a:endParaRPr lang="en-US" b="0"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37</a:t>
            </a:fld>
            <a:endParaRPr lang="en-US"/>
          </a:p>
        </p:txBody>
      </p:sp>
    </p:spTree>
    <p:extLst>
      <p:ext uri="{BB962C8B-B14F-4D97-AF65-F5344CB8AC3E}">
        <p14:creationId xmlns:p14="http://schemas.microsoft.com/office/powerpoint/2010/main" val="280069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CVE Numbering Authorities are authorized to assign CVE IDs to vulnerabilities affecting products within their agreed upon scope. CNAs help to address the CVE Program's primary challenge to satisfy the demand for timely and accurate CVE ID’s, while rapidly expanding the scope of coverage to address the increasing number of vulnerabilities and evolving state of vulnerability management. CNAs allow CVE IDs to be produced more quickly and in a more distributed manner.</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dirty="0"/>
          </a:p>
        </p:txBody>
      </p:sp>
    </p:spTree>
    <p:extLst>
      <p:ext uri="{BB962C8B-B14F-4D97-AF65-F5344CB8AC3E}">
        <p14:creationId xmlns:p14="http://schemas.microsoft.com/office/powerpoint/2010/main" val="4250356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major benefit of becoming a CNA is that you can minimize the number of people with access to embargoed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dirty="0"/>
          </a:p>
        </p:txBody>
      </p:sp>
    </p:spTree>
    <p:extLst>
      <p:ext uri="{BB962C8B-B14F-4D97-AF65-F5344CB8AC3E}">
        <p14:creationId xmlns:p14="http://schemas.microsoft.com/office/powerpoint/2010/main" val="15354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CNAs can </a:t>
            </a:r>
            <a:r>
              <a:rPr lang="en-US" dirty="0"/>
              <a:t>publicly disclose a vulnerability with an already assigned CVE ID and researchers requesting a CVE ID for vulnerabilities within your scope, go directly to you the CNA, instead of the CNA of last resort. The process becomes more efficient since the CNA can communicate vulnerabilities quicker to their customer 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dirty="0"/>
          </a:p>
        </p:txBody>
      </p:sp>
    </p:spTree>
    <p:extLst>
      <p:ext uri="{BB962C8B-B14F-4D97-AF65-F5344CB8AC3E}">
        <p14:creationId xmlns:p14="http://schemas.microsoft.com/office/powerpoint/2010/main" val="234614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CNAs get to control the CVE publication release process for vulnerabilities in their products, and CNA’s can control the disclosure of vulnerability information.</a:t>
            </a:r>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dirty="0"/>
          </a:p>
        </p:txBody>
      </p:sp>
    </p:spTree>
    <p:extLst>
      <p:ext uri="{BB962C8B-B14F-4D97-AF65-F5344CB8AC3E}">
        <p14:creationId xmlns:p14="http://schemas.microsoft.com/office/powerpoint/2010/main" val="4017082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fontAlgn="t"/>
            <a:r>
              <a:rPr lang="en-US" dirty="0"/>
              <a:t>As a CNA, you are a part an international community.   </a:t>
            </a:r>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dirty="0"/>
          </a:p>
        </p:txBody>
      </p:sp>
    </p:spTree>
    <p:extLst>
      <p:ext uri="{BB962C8B-B14F-4D97-AF65-F5344CB8AC3E}">
        <p14:creationId xmlns:p14="http://schemas.microsoft.com/office/powerpoint/2010/main" val="985402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types of CNAs, </a:t>
            </a:r>
            <a:r>
              <a:rPr lang="en-US" dirty="0">
                <a:effectLst/>
              </a:rPr>
              <a:t>Vendors and Projects, Coordination Center such as National and Industry CERTs, Bug Bounty Programs, Open Source projects, Research Organizations, and Hosted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CNA </a:t>
            </a:r>
            <a:r>
              <a:rPr lang="en-US" b="1" dirty="0"/>
              <a:t>must be </a:t>
            </a:r>
            <a:r>
              <a:rPr lang="en-US" dirty="0"/>
              <a:t>a vendor with a substantial user base and established security advisory capabilities </a:t>
            </a:r>
            <a:r>
              <a:rPr lang="en-US" b="1" dirty="0"/>
              <a:t>OR </a:t>
            </a:r>
            <a:r>
              <a:rPr lang="en-US" b="0" dirty="0"/>
              <a:t>an</a:t>
            </a:r>
            <a:r>
              <a:rPr lang="en-US" b="1" dirty="0"/>
              <a:t> </a:t>
            </a:r>
            <a:r>
              <a:rPr lang="en-US" dirty="0"/>
              <a:t>organization that acts a neutral interface between Researcher and Vendor, </a:t>
            </a:r>
            <a:r>
              <a:rPr lang="en-US" b="1" dirty="0"/>
              <a:t>must be</a:t>
            </a:r>
            <a:r>
              <a:rPr lang="en-US" dirty="0"/>
              <a:t> willing to follow the CNA rules and lastly, </a:t>
            </a:r>
            <a:r>
              <a:rPr lang="en-US" b="1" dirty="0"/>
              <a:t>must be</a:t>
            </a:r>
            <a:r>
              <a:rPr lang="en-US" dirty="0"/>
              <a:t> able to follow coordinated disclosure practices as defined by the community they serve. Following the coordinated disclosure practices helps reduce the likelihood that duplicate or inaccurate information will be introduced into the CVE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 typeface="Arial" panose="020B0604020202020204" pitchFamily="34" charset="0"/>
              <a:buNone/>
            </a:pPr>
            <a:endParaRPr lang="en-US" dirty="0"/>
          </a:p>
          <a:p>
            <a:r>
              <a:rPr lang="en-US" dirty="0"/>
              <a:t>Root CNA and Primary</a:t>
            </a:r>
            <a:r>
              <a:rPr lang="en-US" baseline="0" dirty="0"/>
              <a:t> CNA are defined in Governance section.</a:t>
            </a:r>
          </a:p>
          <a:p>
            <a:endParaRPr lang="en-US" dirty="0"/>
          </a:p>
        </p:txBody>
      </p:sp>
      <p:sp>
        <p:nvSpPr>
          <p:cNvPr id="4" name="Slide Number Placeholder 3"/>
          <p:cNvSpPr>
            <a:spLocks noGrp="1"/>
          </p:cNvSpPr>
          <p:nvPr>
            <p:ph type="sldNum" sz="quarter" idx="10"/>
          </p:nvPr>
        </p:nvSpPr>
        <p:spPr/>
        <p:txBody>
          <a:bodyPr/>
          <a:lstStyle/>
          <a:p>
            <a:fld id="{6FCCDFB8-CE1E-4CEA-A9A7-0392F69410F3}" type="slidenum">
              <a:rPr lang="en-US" smtClean="0"/>
              <a:t>9</a:t>
            </a:fld>
            <a:endParaRPr lang="en-US" dirty="0"/>
          </a:p>
        </p:txBody>
      </p:sp>
    </p:spTree>
    <p:extLst>
      <p:ext uri="{BB962C8B-B14F-4D97-AF65-F5344CB8AC3E}">
        <p14:creationId xmlns:p14="http://schemas.microsoft.com/office/powerpoint/2010/main" val="3171157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cisa/cybersecurity-division/" TargetMode="External"/><Relationship Id="rId2" Type="http://schemas.openxmlformats.org/officeDocument/2006/relationships/hyperlink" Target="https://www.dhs.gov/" TargetMode="External"/><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hyperlink" Target="https://www.mitre.org/"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2802194" y="6299199"/>
            <a:ext cx="899651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5" name="Picture 4" descr="A picture containing text, clipart&#10;&#10;Description automatically generated">
            <a:extLst>
              <a:ext uri="{FF2B5EF4-FFF2-40B4-BE49-F238E27FC236}">
                <a16:creationId xmlns:a16="http://schemas.microsoft.com/office/drawing/2014/main" id="{9DE1C760-2575-4CC9-8ABC-F2519C034CFC}"/>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26487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7DC7E0-961C-4A00-8B0B-83ECF8E3C463}"/>
              </a:ext>
            </a:extLst>
          </p:cNvPr>
          <p:cNvSpPr>
            <a:spLocks noGrp="1"/>
          </p:cNvSpPr>
          <p:nvPr>
            <p:ph idx="1" hasCustomPrompt="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2807208" y="6300216"/>
            <a:ext cx="9007430"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sp>
        <p:nvSpPr>
          <p:cNvPr id="10" name="Title Placeholder 1">
            <a:extLst>
              <a:ext uri="{FF2B5EF4-FFF2-40B4-BE49-F238E27FC236}">
                <a16:creationId xmlns:a16="http://schemas.microsoft.com/office/drawing/2014/main" id="{95454DF6-E951-45C2-BE23-6FFED9A89952}"/>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pic>
        <p:nvPicPr>
          <p:cNvPr id="12" name="Picture 11" descr="A picture containing text, clipart&#10;&#10;Description automatically generated">
            <a:extLst>
              <a:ext uri="{FF2B5EF4-FFF2-40B4-BE49-F238E27FC236}">
                <a16:creationId xmlns:a16="http://schemas.microsoft.com/office/drawing/2014/main" id="{669B3920-0326-41F7-9CD6-0D19C17CB182}"/>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3184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2807208" y="6300216"/>
            <a:ext cx="9035711"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22" name="Picture 21" descr="A picture containing text, clipart&#10;&#10;Description automatically generated">
            <a:extLst>
              <a:ext uri="{FF2B5EF4-FFF2-40B4-BE49-F238E27FC236}">
                <a16:creationId xmlns:a16="http://schemas.microsoft.com/office/drawing/2014/main" id="{A228EA0A-7637-40CF-A7C2-279C21FCA868}"/>
              </a:ext>
            </a:extLst>
          </p:cNvPr>
          <p:cNvPicPr>
            <a:picLocks noChangeAspect="1"/>
          </p:cNvPicPr>
          <p:nvPr userDrawn="1"/>
        </p:nvPicPr>
        <p:blipFill>
          <a:blip r:embed="rId5"/>
          <a:stretch>
            <a:fillRect/>
          </a:stretch>
        </p:blipFill>
        <p:spPr>
          <a:xfrm>
            <a:off x="941832" y="6327030"/>
            <a:ext cx="1265482" cy="343450"/>
          </a:xfrm>
          <a:prstGeom prst="rect">
            <a:avLst/>
          </a:prstGeom>
        </p:spPr>
      </p:pic>
    </p:spTree>
    <p:extLst>
      <p:ext uri="{BB962C8B-B14F-4D97-AF65-F5344CB8AC3E}">
        <p14:creationId xmlns:p14="http://schemas.microsoft.com/office/powerpoint/2010/main" val="1152494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2807208" y="6300216"/>
            <a:ext cx="904513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11" name="Picture 10" descr="A picture containing text, clipart&#10;&#10;Description automatically generated">
            <a:extLst>
              <a:ext uri="{FF2B5EF4-FFF2-40B4-BE49-F238E27FC236}">
                <a16:creationId xmlns:a16="http://schemas.microsoft.com/office/drawing/2014/main" id="{9281E901-F9F1-47BA-97D1-E128C7E6395A}"/>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82735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416028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7141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2807208" y="6300216"/>
            <a:ext cx="899800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2"/>
              </a:rPr>
              <a:t>U.S. Department of Homeland Security</a:t>
            </a:r>
            <a:r>
              <a:rPr lang="en-US" sz="1050" dirty="0">
                <a:latin typeface="Helvetica LT Std"/>
              </a:rPr>
              <a:t> (DHS) </a:t>
            </a:r>
            <a:r>
              <a:rPr lang="en-US" sz="1050" dirty="0">
                <a:latin typeface="Helvetica LT Std"/>
                <a:hlinkClick r:id="rId3"/>
              </a:rPr>
              <a:t>Cybersecurity and Infrastructure Security Agency</a:t>
            </a:r>
            <a:r>
              <a:rPr lang="en-US" sz="1050" dirty="0">
                <a:latin typeface="Helvetica LT Std"/>
              </a:rPr>
              <a:t> (CISA). Copyright © 1999–2021, </a:t>
            </a:r>
            <a:r>
              <a:rPr lang="en-US" sz="1050" dirty="0">
                <a:latin typeface="Helvetica LT Std"/>
                <a:hlinkClick r:id="rId4"/>
              </a:rPr>
              <a:t>The MITRE Corporation</a:t>
            </a:r>
            <a:r>
              <a:rPr lang="en-US" sz="1050" dirty="0">
                <a:latin typeface="Helvetica LT Std"/>
              </a:rPr>
              <a:t>. CVE is a registered trademark and the CVE logo is a trademark of The MITRE Corporation.</a:t>
            </a:r>
            <a:endParaRPr lang="en-US" altLang="en-US" sz="1050" b="0" u="none" baseline="0" dirty="0">
              <a:solidFill>
                <a:schemeClr val="tx1"/>
              </a:solidFill>
              <a:latin typeface="Helvetica LT Std"/>
              <a:cs typeface="+mn-cs"/>
            </a:endParaRPr>
          </a:p>
        </p:txBody>
      </p:sp>
      <p:pic>
        <p:nvPicPr>
          <p:cNvPr id="8" name="Picture 7" descr="A picture containing text, clipart&#10;&#10;Description automatically generated">
            <a:extLst>
              <a:ext uri="{FF2B5EF4-FFF2-40B4-BE49-F238E27FC236}">
                <a16:creationId xmlns:a16="http://schemas.microsoft.com/office/drawing/2014/main" id="{3A21A411-0778-45D8-8B01-CE17BAFFF2E9}"/>
              </a:ext>
            </a:extLst>
          </p:cNvPr>
          <p:cNvPicPr>
            <a:picLocks noChangeAspect="1"/>
          </p:cNvPicPr>
          <p:nvPr userDrawn="1"/>
        </p:nvPicPr>
        <p:blipFill>
          <a:blip r:embed="rId5"/>
          <a:stretch>
            <a:fillRect/>
          </a:stretch>
        </p:blipFill>
        <p:spPr>
          <a:xfrm>
            <a:off x="938121" y="6327030"/>
            <a:ext cx="1265482" cy="343450"/>
          </a:xfrm>
          <a:prstGeom prst="rect">
            <a:avLst/>
          </a:prstGeom>
        </p:spPr>
      </p:pic>
    </p:spTree>
    <p:extLst>
      <p:ext uri="{BB962C8B-B14F-4D97-AF65-F5344CB8AC3E}">
        <p14:creationId xmlns:p14="http://schemas.microsoft.com/office/powerpoint/2010/main" val="3121708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dirty="0"/>
              <a:t>Edit Master text styles</a:t>
            </a:r>
          </a:p>
          <a:p>
            <a:pPr lvl="1"/>
            <a:r>
              <a:rPr lang="en-US" dirty="0"/>
              <a:t>Second level</a:t>
            </a:r>
          </a:p>
          <a:p>
            <a:pPr lvl="2"/>
            <a:r>
              <a:rPr lang="en-US" dirty="0"/>
              <a:t>Third level</a:t>
            </a:r>
          </a:p>
        </p:txBody>
      </p:sp>
      <p:sp>
        <p:nvSpPr>
          <p:cNvPr id="10" name="Slide Number Placeholder 5"/>
          <p:cNvSpPr>
            <a:spLocks noGrp="1"/>
          </p:cNvSpPr>
          <p:nvPr>
            <p:ph type="sldNum" sz="quarter" idx="4"/>
          </p:nvPr>
        </p:nvSpPr>
        <p:spPr>
          <a:xfrm>
            <a:off x="11198321" y="123591"/>
            <a:ext cx="661021" cy="180918"/>
          </a:xfrm>
          <a:prstGeom prst="rect">
            <a:avLst/>
          </a:prstGeom>
        </p:spPr>
        <p:txBody>
          <a:bodyPr vert="horz" lIns="91440" tIns="45720" rIns="91440" bIns="45720" rtlCol="0" anchor="b"/>
          <a:lstStyle>
            <a:lvl1pPr algn="r">
              <a:defRPr sz="1000">
                <a:solidFill>
                  <a:schemeClr val="tx1">
                    <a:tint val="75000"/>
                  </a:schemeClr>
                </a:solidFill>
                <a:latin typeface="Helvetica LT Std" pitchFamily="34" charset="0"/>
              </a:defRPr>
            </a:lvl1pPr>
          </a:lstStyle>
          <a:p>
            <a:r>
              <a:rPr lang="en-US" dirty="0">
                <a:solidFill>
                  <a:srgbClr val="C1CD23"/>
                </a:solidFill>
              </a:rPr>
              <a:t>|</a:t>
            </a:r>
            <a:r>
              <a:rPr lang="en-US" dirty="0"/>
              <a:t> </a:t>
            </a:r>
            <a:fld id="{295008BC-DA31-4D19-837B-EFA4386B05F5}" type="slidenum">
              <a:rPr lang="en-US" smtClean="0">
                <a:solidFill>
                  <a:schemeClr val="tx1">
                    <a:lumMod val="50000"/>
                    <a:lumOff val="50000"/>
                  </a:schemeClr>
                </a:solidFill>
              </a:rPr>
              <a:pPr/>
              <a:t>‹#›</a:t>
            </a:fld>
            <a:r>
              <a:rPr lang="en-US" dirty="0"/>
              <a:t> </a:t>
            </a:r>
            <a:r>
              <a:rPr lang="en-US" dirty="0">
                <a:solidFill>
                  <a:srgbClr val="C1CD23"/>
                </a:solidFill>
              </a:rPr>
              <a:t>|</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57403" y="6327030"/>
            <a:ext cx="765182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20137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dirty="0"/>
              <a:t>Click to edit Master title style</a:t>
            </a:r>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8" r:id="rId6"/>
    <p:sldLayoutId id="2147483669" r:id="rId7"/>
    <p:sldLayoutId id="2147483664" r:id="rId8"/>
    <p:sldLayoutId id="2147483670" r:id="rId9"/>
  </p:sldLayoutIdLs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png"/><Relationship Id="rId5" Type="http://schemas.openxmlformats.org/officeDocument/2006/relationships/hyperlink" Target="https://cve.mitre.org/about/termsofuse.html"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8.png"/><Relationship Id="rId5" Type="http://schemas.openxmlformats.org/officeDocument/2006/relationships/hyperlink" Target="https://msdn.microsoft.com/en-us/library/cc751383.aspx"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8.png"/><Relationship Id="rId5" Type="http://schemas.openxmlformats.org/officeDocument/2006/relationships/hyperlink" Target="https://cve.mitre.org/cve/request_id.html#cna_participants" TargetMode="External"/><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8.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7" Type="http://schemas.openxmlformats.org/officeDocument/2006/relationships/image" Target="../media/image8.png"/><Relationship Id="rId2" Type="http://schemas.microsoft.com/office/2007/relationships/media" Target="../media/media32.m4a"/><Relationship Id="rId1" Type="http://schemas.openxmlformats.org/officeDocument/2006/relationships/tags" Target="../tags/tag3.xml"/><Relationship Id="rId6" Type="http://schemas.openxmlformats.org/officeDocument/2006/relationships/hyperlink" Target="https://cveproject.github.io/docs/cna/processes_documentation/index.html" TargetMode="External"/><Relationship Id="rId5" Type="http://schemas.openxmlformats.org/officeDocument/2006/relationships/notesSlide" Target="../notesSlides/notesSlide32.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github.com/CVEProject/cvelist" TargetMode="External"/><Relationship Id="rId3" Type="http://schemas.openxmlformats.org/officeDocument/2006/relationships/slideLayout" Target="../slideLayouts/slideLayout2.xml"/><Relationship Id="rId7" Type="http://schemas.openxmlformats.org/officeDocument/2006/relationships/hyperlink" Target="https://github.com/CVEProject/CVE-Services" TargetMode="External"/><Relationship Id="rId12" Type="http://schemas.openxmlformats.org/officeDocument/2006/relationships/image" Target="../media/image8.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https://github.com/CVEProject/automation-working-group/blob/master/CAWG_Charter_DRAFT.md" TargetMode="External"/><Relationship Id="rId11" Type="http://schemas.openxmlformats.org/officeDocument/2006/relationships/hyperlink" Target="https://github.com/CVEProject/automation-working-group" TargetMode="External"/><Relationship Id="rId5" Type="http://schemas.openxmlformats.org/officeDocument/2006/relationships/hyperlink" Target="https://github.com/CVEProject/CVE-ID-Allocation-Service" TargetMode="External"/><Relationship Id="rId10" Type="http://schemas.openxmlformats.org/officeDocument/2006/relationships/hyperlink" Target="https://github.com/CVEProject/CNA-registry-project-AWG" TargetMode="External"/><Relationship Id="rId4" Type="http://schemas.openxmlformats.org/officeDocument/2006/relationships/notesSlide" Target="../notesSlides/notesSlide33.xml"/><Relationship Id="rId9" Type="http://schemas.openxmlformats.org/officeDocument/2006/relationships/hyperlink" Target="https://github.com/CVEProject/automation-working-group/tree/master/cve_json_schema"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hyperlink" Target="https://github.com/CVEProject/strategic-planning-working-group"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cve.mitre.org/working_group_documents/CNACWG_Charter_v1.0.pdf" TargetMode="External"/><Relationship Id="rId5" Type="http://schemas.openxmlformats.org/officeDocument/2006/relationships/hyperlink" Target="https://cve.mitre.org/cve/cna.html" TargetMode="Externa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hyperlink" Target="https://cve.mitre.org/OCWG_Charter_Version_1.0.2.pdf" TargetMode="External"/><Relationship Id="rId5" Type="http://schemas.openxmlformats.org/officeDocument/2006/relationships/image" Target="../media/image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cna-coordinator@mitre.org" TargetMode="External"/><Relationship Id="rId5" Type="http://schemas.openxmlformats.org/officeDocument/2006/relationships/hyperlink" Target="https://cveform.mitre.org/" TargetMode="External"/><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a:xfrm>
            <a:off x="1009527" y="368932"/>
            <a:ext cx="10062663" cy="1981200"/>
          </a:xfrm>
        </p:spPr>
        <p:txBody>
          <a:bodyPr>
            <a:normAutofit/>
          </a:bodyPr>
          <a:lstStyle/>
          <a:p>
            <a:r>
              <a:rPr lang="en-US" sz="3600" dirty="0"/>
              <a:t>Becoming a CVE Numbering Authority (CNA)</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pic>
        <p:nvPicPr>
          <p:cNvPr id="12" name="Audio 11">
            <a:hlinkClick r:id="" action="ppaction://media"/>
            <a:extLst>
              <a:ext uri="{FF2B5EF4-FFF2-40B4-BE49-F238E27FC236}">
                <a16:creationId xmlns:a16="http://schemas.microsoft.com/office/drawing/2014/main" id="{BE02509E-75FF-47C1-B60E-72D78F079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31121748"/>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spcAft>
                <a:spcPts val="1200"/>
              </a:spcAft>
              <a:buClr>
                <a:schemeClr val="tx2"/>
              </a:buClr>
              <a:buSzPct val="120000"/>
              <a:buFont typeface="Wingdings" pitchFamily="2" charset="2"/>
              <a:buChar char="§"/>
            </a:pPr>
            <a:r>
              <a:rPr lang="en-US" dirty="0"/>
              <a:t>There is no monetary fee</a:t>
            </a:r>
          </a:p>
          <a:p>
            <a:pPr marL="231775" indent="-231775">
              <a:spcBef>
                <a:spcPts val="1200"/>
              </a:spcBef>
              <a:spcAft>
                <a:spcPts val="1200"/>
              </a:spcAft>
              <a:buClr>
                <a:schemeClr val="tx2"/>
              </a:buClr>
              <a:buSzPct val="120000"/>
              <a:buFont typeface="Wingdings" pitchFamily="2" charset="2"/>
              <a:buChar char="§"/>
            </a:pPr>
            <a:r>
              <a:rPr lang="en-US" dirty="0"/>
              <a:t>There is no contract to sign</a:t>
            </a:r>
          </a:p>
          <a:p>
            <a:pPr marL="231775" indent="-231775">
              <a:spcBef>
                <a:spcPts val="1200"/>
              </a:spcBef>
              <a:spcAft>
                <a:spcPts val="1200"/>
              </a:spcAft>
              <a:buClr>
                <a:schemeClr val="tx2"/>
              </a:buClr>
              <a:buSzPct val="120000"/>
              <a:buFont typeface="Wingdings" pitchFamily="2" charset="2"/>
              <a:buChar char="§"/>
            </a:pPr>
            <a:r>
              <a:rPr lang="en-US" dirty="0"/>
              <a:t>You are expected to put in the time and effort to implement the CNA Rules</a:t>
            </a:r>
          </a:p>
          <a:p>
            <a:pPr marL="515938" lvl="1">
              <a:spcBef>
                <a:spcPts val="1200"/>
              </a:spcBef>
              <a:spcAft>
                <a:spcPts val="1200"/>
              </a:spcAft>
              <a:buClr>
                <a:schemeClr val="tx2"/>
              </a:buClr>
              <a:buSzPct val="120000"/>
              <a:buChar char="–"/>
            </a:pPr>
            <a:endParaRPr lang="en-US" dirty="0"/>
          </a:p>
          <a:p>
            <a:pPr marL="515938" lvl="1">
              <a:spcBef>
                <a:spcPts val="0"/>
              </a:spcBef>
              <a:buClr>
                <a:schemeClr val="tx2"/>
              </a:buClr>
              <a:buSzPct val="120000"/>
              <a:buChar char="–"/>
            </a:pPr>
            <a:endParaRPr lang="en-US" dirty="0"/>
          </a:p>
        </p:txBody>
      </p:sp>
      <p:sp>
        <p:nvSpPr>
          <p:cNvPr id="5" name="Slide Number Placeholder 3">
            <a:extLst>
              <a:ext uri="{FF2B5EF4-FFF2-40B4-BE49-F238E27FC236}">
                <a16:creationId xmlns:a16="http://schemas.microsoft.com/office/drawing/2014/main" id="{2E5C0077-4E55-4F43-B429-856E48B9026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10</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Cost of Being a CNA</a:t>
            </a:r>
          </a:p>
        </p:txBody>
      </p:sp>
      <p:pic>
        <p:nvPicPr>
          <p:cNvPr id="12" name="Audio 11">
            <a:hlinkClick r:id="" action="ppaction://media"/>
            <a:extLst>
              <a:ext uri="{FF2B5EF4-FFF2-40B4-BE49-F238E27FC236}">
                <a16:creationId xmlns:a16="http://schemas.microsoft.com/office/drawing/2014/main" id="{C961CE4B-93E6-41E1-B021-8767FA502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1539766"/>
      </p:ext>
    </p:extLst>
  </p:cSld>
  <p:clrMapOvr>
    <a:masterClrMapping/>
  </p:clrMapOvr>
  <mc:AlternateContent xmlns:mc="http://schemas.openxmlformats.org/markup-compatibility/2006" xmlns:p14="http://schemas.microsoft.com/office/powerpoint/2010/main">
    <mc:Choice Requires="p14">
      <p:transition spd="slow" p14:dur="2000" advTm="12070"/>
    </mc:Choice>
    <mc:Fallback xmlns="">
      <p:transition spd="slow" advTm="12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D021DB5-1228-4B21-AB64-D9974E2AC382}"/>
              </a:ext>
            </a:extLst>
          </p:cNvPr>
          <p:cNvSpPr txBox="1">
            <a:spLocks/>
          </p:cNvSpPr>
          <p:nvPr/>
        </p:nvSpPr>
        <p:spPr>
          <a:xfrm>
            <a:off x="609600" y="234214"/>
            <a:ext cx="9328727" cy="86836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a:lnSpc>
                <a:spcPts val="3200"/>
              </a:lnSpc>
            </a:pPr>
            <a:r>
              <a:rPr lang="en-US" dirty="0">
                <a:latin typeface="Helvetica LT Std" pitchFamily="34" charset="0"/>
                <a:ea typeface="Verdana" pitchFamily="34" charset="0"/>
              </a:rPr>
              <a:t>Requirements for becoming a CNA</a:t>
            </a:r>
          </a:p>
        </p:txBody>
      </p:sp>
      <p:sp>
        <p:nvSpPr>
          <p:cNvPr id="5" name="Content Placeholder 2">
            <a:extLst>
              <a:ext uri="{FF2B5EF4-FFF2-40B4-BE49-F238E27FC236}">
                <a16:creationId xmlns:a16="http://schemas.microsoft.com/office/drawing/2014/main" id="{E505EAE8-AF92-4078-9A4A-80585E8664DD}"/>
              </a:ext>
            </a:extLst>
          </p:cNvPr>
          <p:cNvSpPr txBox="1">
            <a:spLocks/>
          </p:cNvSpPr>
          <p:nvPr/>
        </p:nvSpPr>
        <p:spPr>
          <a:xfrm>
            <a:off x="609600" y="1599861"/>
            <a:ext cx="10972800" cy="3654192"/>
          </a:xfrm>
          <a:prstGeom prst="rect">
            <a:avLst/>
          </a:prstGeom>
        </p:spPr>
        <p:txBody>
          <a:bodyPr vert="horz" lIns="91440" tIns="45720" rIns="91440" bIns="45720" rtlCol="0">
            <a:normAutofit/>
          </a:bodyPr>
          <a:lstStyle>
            <a:lvl1pPr marL="231775" indent="-231775">
              <a:lnSpc>
                <a:spcPct val="90000"/>
              </a:lnSpc>
              <a:spcBef>
                <a:spcPts val="0"/>
              </a:spcBef>
              <a:spcAft>
                <a:spcPts val="600"/>
              </a:spcAft>
              <a:buClr>
                <a:schemeClr val="tx2"/>
              </a:buClr>
              <a:buSzPct val="120000"/>
              <a:buFont typeface="Wingdings" pitchFamily="2" charset="2"/>
              <a:buChar char="§"/>
              <a:defRPr lang="en-US" sz="2000" b="1">
                <a:latin typeface="Helvetica LT Std"/>
                <a:cs typeface="Arial" pitchFamily="34" charset="0"/>
              </a:defRPr>
            </a:lvl1pPr>
            <a:lvl2pPr marL="515938" lvl="1" indent="-228600">
              <a:lnSpc>
                <a:spcPct val="90000"/>
              </a:lnSpc>
              <a:spcBef>
                <a:spcPts val="0"/>
              </a:spcBef>
              <a:spcAft>
                <a:spcPts val="600"/>
              </a:spcAft>
              <a:buClr>
                <a:schemeClr val="tx2"/>
              </a:buClr>
              <a:buSzPct val="120000"/>
              <a:buFont typeface="Arial" panose="020B0604020202020204" pitchFamily="34" charset="0"/>
              <a:buChar char="–"/>
              <a:defRPr lang="en-US" sz="2000">
                <a:latin typeface="Helvetica LT Std"/>
                <a:cs typeface="Arial" pitchFamily="34" charset="0"/>
              </a:defRPr>
            </a:lvl2pPr>
            <a:lvl3pPr marL="1143000" indent="-228600">
              <a:lnSpc>
                <a:spcPct val="90000"/>
              </a:lnSpc>
              <a:spcBef>
                <a:spcPts val="500"/>
              </a:spcBef>
              <a:spcAft>
                <a:spcPts val="600"/>
              </a:spcAft>
              <a:buFont typeface="Arial" panose="020B0604020202020204" pitchFamily="34" charset="0"/>
              <a:buChar char="•"/>
              <a:defRPr lang="en-US">
                <a:latin typeface="Helvetica LT Std" pitchFamily="34" charset="0"/>
                <a:ea typeface="Verdana" pitchFamily="34" charset="0"/>
                <a:cs typeface="Verdana" pitchFamily="34" charset="0"/>
              </a:defRPr>
            </a:lvl3pPr>
            <a:lvl4pPr marL="1600200" indent="-228600">
              <a:lnSpc>
                <a:spcPct val="90000"/>
              </a:lnSpc>
              <a:spcBef>
                <a:spcPts val="500"/>
              </a:spcBef>
              <a:buFont typeface="Arial" panose="020B0604020202020204" pitchFamily="34" charset="0"/>
              <a:buChar char="•"/>
              <a:defRPr lang="en-US" sz="2394" smtClean="0">
                <a:latin typeface="Arial" pitchFamily="34" charset="0"/>
                <a:cs typeface="Arial" pitchFamily="34" charset="0"/>
              </a:defRPr>
            </a:lvl4pPr>
            <a:lvl5pPr marL="2057400" indent="-228600">
              <a:lnSpc>
                <a:spcPct val="90000"/>
              </a:lnSpc>
              <a:spcBef>
                <a:spcPts val="500"/>
              </a:spcBef>
              <a:buFont typeface="Arial" panose="020B0604020202020204" pitchFamily="34" charset="0"/>
              <a:buChar char="•"/>
              <a:defRPr lang="en-US" sz="2394">
                <a:latin typeface="Arial" pitchFamily="34" charset="0"/>
                <a:cs typeface="Arial"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Have a public vulnerability disclosure policy.</a:t>
            </a:r>
          </a:p>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Have a public source for new vulnerability disclosures.</a:t>
            </a:r>
          </a:p>
          <a:p>
            <a:pPr>
              <a:spcBef>
                <a:spcPts val="1200"/>
              </a:spcBef>
              <a:spcAft>
                <a:spcPts val="1200"/>
              </a:spcAft>
            </a:pPr>
            <a:r>
              <a:rPr lang="en-US" dirty="0">
                <a:latin typeface="Tahoma" panose="020B0604030504040204" pitchFamily="34" charset="0"/>
                <a:ea typeface="Tahoma" panose="020B0604030504040204" pitchFamily="34" charset="0"/>
                <a:cs typeface="Tahoma" panose="020B0604030504040204" pitchFamily="34" charset="0"/>
              </a:rPr>
              <a:t>Agree to the </a:t>
            </a:r>
            <a:r>
              <a:rPr lang="en-US" dirty="0">
                <a:latin typeface="Tahoma" panose="020B0604030504040204" pitchFamily="34" charset="0"/>
                <a:ea typeface="Tahoma" panose="020B0604030504040204" pitchFamily="34" charset="0"/>
                <a:cs typeface="Tahoma" panose="020B0604030504040204" pitchFamily="34" charset="0"/>
                <a:hlinkClick r:id="rId5"/>
              </a:rPr>
              <a:t>CVE Terms of Use</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9" name="Audio 8">
            <a:hlinkClick r:id="" action="ppaction://media"/>
            <a:extLst>
              <a:ext uri="{FF2B5EF4-FFF2-40B4-BE49-F238E27FC236}">
                <a16:creationId xmlns:a16="http://schemas.microsoft.com/office/drawing/2014/main" id="{4880CE21-29AF-4D5A-A72B-C581EFF08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523599963"/>
      </p:ext>
    </p:extLst>
  </p:cSld>
  <p:clrMapOvr>
    <a:masterClrMapping/>
  </p:clrMapOvr>
  <mc:AlternateContent xmlns:mc="http://schemas.openxmlformats.org/markup-compatibility/2006" xmlns:p14="http://schemas.microsoft.com/office/powerpoint/2010/main">
    <mc:Choice Requires="p14">
      <p:transition spd="slow" p14:dur="2000" advTm="21429"/>
    </mc:Choice>
    <mc:Fallback xmlns="">
      <p:transition spd="slow" advTm="2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Organizing Your CNA Program</a:t>
            </a:r>
          </a:p>
        </p:txBody>
      </p:sp>
      <p:sp>
        <p:nvSpPr>
          <p:cNvPr id="4" name="Slide Number Placeholder 3">
            <a:extLst>
              <a:ext uri="{FF2B5EF4-FFF2-40B4-BE49-F238E27FC236}">
                <a16:creationId xmlns:a16="http://schemas.microsoft.com/office/drawing/2014/main" id="{7E358738-C2DF-41FA-9A64-13D99539CAF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12</a:t>
            </a:fld>
            <a:r>
              <a:rPr lang="en-US" sz="1400"/>
              <a:t> </a:t>
            </a:r>
            <a:r>
              <a:rPr lang="en-US" sz="1400">
                <a:solidFill>
                  <a:srgbClr val="C1CD23"/>
                </a:solidFill>
              </a:rPr>
              <a:t>|</a:t>
            </a:r>
            <a:endParaRPr lang="en-US" sz="1400" dirty="0">
              <a:solidFill>
                <a:srgbClr val="C1CD23"/>
              </a:solidFill>
            </a:endParaRPr>
          </a:p>
        </p:txBody>
      </p:sp>
      <p:pic>
        <p:nvPicPr>
          <p:cNvPr id="7" name="Audio 6">
            <a:hlinkClick r:id="" action="ppaction://media"/>
            <a:extLst>
              <a:ext uri="{FF2B5EF4-FFF2-40B4-BE49-F238E27FC236}">
                <a16:creationId xmlns:a16="http://schemas.microsoft.com/office/drawing/2014/main" id="{14EF3E1A-B89C-47F8-A0DC-5C126DC2D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326176"/>
      </p:ext>
    </p:extLst>
  </p:cSld>
  <p:clrMapOvr>
    <a:masterClrMapping/>
  </p:clrMapOvr>
  <mc:AlternateContent xmlns:mc="http://schemas.openxmlformats.org/markup-compatibility/2006" xmlns:p14="http://schemas.microsoft.com/office/powerpoint/2010/main">
    <mc:Choice Requires="p14">
      <p:transition spd="slow" p14:dur="2000" advTm="3540"/>
    </mc:Choice>
    <mc:Fallback xmlns="">
      <p:transition spd="slow" advTm="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lnSpcReduction="10000"/>
          </a:bodyPr>
          <a:lstStyle/>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How you set up your CNA program is influenced by how your organization is configured. </a:t>
            </a:r>
          </a:p>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Most organizations designate a single group to manage their CNA program; however, that is not always the case. For example:</a:t>
            </a:r>
          </a:p>
          <a:p>
            <a:pPr marL="515938" lvl="1">
              <a:spcBef>
                <a:spcPts val="1200"/>
              </a:spcBef>
              <a:buClr>
                <a:schemeClr val="tx2"/>
              </a:buClr>
              <a:buSzPct val="120000"/>
              <a:buChar char="–"/>
            </a:pPr>
            <a:r>
              <a:rPr lang="en-US" dirty="0">
                <a:latin typeface="Helvetica LT Std"/>
                <a:ea typeface="+mn-ea"/>
                <a:cs typeface="Arial" pitchFamily="34" charset="0"/>
              </a:rPr>
              <a:t>The Android and Chrome PSIRTs work independently and act as their own CNAs, even though they are both part of Google</a:t>
            </a:r>
          </a:p>
          <a:p>
            <a:pPr marL="515938" lvl="1">
              <a:spcBef>
                <a:spcPts val="1200"/>
              </a:spcBef>
              <a:buClr>
                <a:schemeClr val="tx2"/>
              </a:buClr>
              <a:buSzPct val="120000"/>
              <a:buChar char="–"/>
            </a:pPr>
            <a:r>
              <a:rPr lang="en-US" dirty="0">
                <a:latin typeface="Helvetica LT Std"/>
                <a:ea typeface="+mn-ea"/>
                <a:cs typeface="Arial" pitchFamily="34" charset="0"/>
              </a:rPr>
              <a:t>Cisco and Cisco </a:t>
            </a:r>
            <a:r>
              <a:rPr lang="en-US" dirty="0" err="1">
                <a:latin typeface="Helvetica LT Std"/>
                <a:ea typeface="+mn-ea"/>
                <a:cs typeface="Arial" pitchFamily="34" charset="0"/>
              </a:rPr>
              <a:t>Talos</a:t>
            </a:r>
            <a:r>
              <a:rPr lang="en-US" dirty="0">
                <a:latin typeface="Helvetica LT Std"/>
                <a:ea typeface="+mn-ea"/>
                <a:cs typeface="Arial" pitchFamily="34" charset="0"/>
              </a:rPr>
              <a:t> are separate CNAs due to their vastly different scopes (i.e., Cisco products versus the vulnerabilities they found during their research)</a:t>
            </a:r>
          </a:p>
          <a:p>
            <a:pPr marL="515938" lvl="1">
              <a:spcBef>
                <a:spcPts val="1200"/>
              </a:spcBef>
              <a:buClr>
                <a:schemeClr val="tx2"/>
              </a:buClr>
              <a:buSzPct val="120000"/>
              <a:buChar char="–"/>
            </a:pPr>
            <a:r>
              <a:rPr lang="en-US" dirty="0">
                <a:latin typeface="Helvetica LT Std"/>
                <a:ea typeface="+mn-ea"/>
                <a:cs typeface="Arial" pitchFamily="34" charset="0"/>
              </a:rPr>
              <a:t>Within Dell, the Dell CNA covers Dell, EMC products, and the products of many of their subsidiary companies; however, they do not cover VMware or Pivotal, which have their own CNA program</a:t>
            </a:r>
          </a:p>
        </p:txBody>
      </p:sp>
      <p:sp>
        <p:nvSpPr>
          <p:cNvPr id="5" name="Slide Number Placeholder 3">
            <a:extLst>
              <a:ext uri="{FF2B5EF4-FFF2-40B4-BE49-F238E27FC236}">
                <a16:creationId xmlns:a16="http://schemas.microsoft.com/office/drawing/2014/main" id="{2DBEAEE1-B64B-46DA-BE6A-DB13AC5F58F9}"/>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13</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Organizing Your CNA Program</a:t>
            </a:r>
          </a:p>
        </p:txBody>
      </p:sp>
      <p:pic>
        <p:nvPicPr>
          <p:cNvPr id="9" name="Audio 8">
            <a:hlinkClick r:id="" action="ppaction://media"/>
            <a:extLst>
              <a:ext uri="{FF2B5EF4-FFF2-40B4-BE49-F238E27FC236}">
                <a16:creationId xmlns:a16="http://schemas.microsoft.com/office/drawing/2014/main" id="{BBF144F0-D41D-4FB3-92BB-C78505B716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01063697"/>
      </p:ext>
    </p:extLst>
  </p:cSld>
  <p:clrMapOvr>
    <a:masterClrMapping/>
  </p:clrMapOvr>
  <mc:AlternateContent xmlns:mc="http://schemas.openxmlformats.org/markup-compatibility/2006" xmlns:p14="http://schemas.microsoft.com/office/powerpoint/2010/main">
    <mc:Choice Requires="p14">
      <p:transition spd="slow" p14:dur="2000" advTm="46437"/>
    </mc:Choice>
    <mc:Fallback xmlns="">
      <p:transition spd="slow" advTm="46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3">
            <a:extLst>
              <a:ext uri="{FF2B5EF4-FFF2-40B4-BE49-F238E27FC236}">
                <a16:creationId xmlns:a16="http://schemas.microsoft.com/office/drawing/2014/main" id="{AC9C7486-7297-46CD-8C1E-FC9614A3FE80}"/>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14</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Single CNA for the Entire Organization</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477238" y="1319753"/>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647073"/>
            <a:ext cx="1439693" cy="1928029"/>
            <a:chOff x="2003897" y="2896890"/>
            <a:chExt cx="1439693" cy="1928029"/>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477046" y="2980375"/>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543176" y="4716482"/>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1972241"/>
            <a:ext cx="3629871" cy="1839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32863"/>
            <a:ext cx="3629679" cy="178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695809" cy="1557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Audio 17">
            <a:hlinkClick r:id="" action="ppaction://media"/>
            <a:extLst>
              <a:ext uri="{FF2B5EF4-FFF2-40B4-BE49-F238E27FC236}">
                <a16:creationId xmlns:a16="http://schemas.microsoft.com/office/drawing/2014/main" id="{AD649392-8610-48A9-8E9D-3D650A381C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4672841"/>
      </p:ext>
    </p:extLst>
  </p:cSld>
  <p:clrMapOvr>
    <a:masterClrMapping/>
  </p:clrMapOvr>
  <mc:AlternateContent xmlns:mc="http://schemas.openxmlformats.org/markup-compatibility/2006" xmlns:p14="http://schemas.microsoft.com/office/powerpoint/2010/main">
    <mc:Choice Requires="p14">
      <p:transition spd="slow" p14:dur="2000" advTm="18550"/>
    </mc:Choice>
    <mc:Fallback xmlns="">
      <p:transition spd="slow" advTm="1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Slide Number Placeholder 3">
            <a:extLst>
              <a:ext uri="{FF2B5EF4-FFF2-40B4-BE49-F238E27FC236}">
                <a16:creationId xmlns:a16="http://schemas.microsoft.com/office/drawing/2014/main" id="{D24BC732-CCA1-41CC-A6AD-287493DE691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15</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8056F4F5-B2C2-44E9-920A-2EA6F5E2693A}"/>
              </a:ext>
            </a:extLst>
          </p:cNvPr>
          <p:cNvSpPr>
            <a:spLocks noGrp="1"/>
          </p:cNvSpPr>
          <p:nvPr>
            <p:ph type="title"/>
          </p:nvPr>
        </p:nvSpPr>
        <p:spPr/>
        <p:txBody>
          <a:bodyPr>
            <a:normAutofit/>
          </a:bodyPr>
          <a:lstStyle/>
          <a:p>
            <a:r>
              <a:rPr lang="en-US" dirty="0"/>
              <a:t>CNA for Each Unit</a:t>
            </a:r>
          </a:p>
        </p:txBody>
      </p:sp>
      <p:grpSp>
        <p:nvGrpSpPr>
          <p:cNvPr id="19" name="Group 18">
            <a:extLst>
              <a:ext uri="{FF2B5EF4-FFF2-40B4-BE49-F238E27FC236}">
                <a16:creationId xmlns:a16="http://schemas.microsoft.com/office/drawing/2014/main" id="{81477F90-46F5-4F38-A793-EB33E3F4FF44}"/>
              </a:ext>
            </a:extLst>
          </p:cNvPr>
          <p:cNvGrpSpPr/>
          <p:nvPr/>
        </p:nvGrpSpPr>
        <p:grpSpPr>
          <a:xfrm>
            <a:off x="2271483" y="2280320"/>
            <a:ext cx="1554480" cy="2297361"/>
            <a:chOff x="1965009" y="2896890"/>
            <a:chExt cx="1517467" cy="2297361"/>
          </a:xfrm>
        </p:grpSpPr>
        <p:sp>
          <p:nvSpPr>
            <p:cNvPr id="5" name="Oval 4">
              <a:extLst>
                <a:ext uri="{FF2B5EF4-FFF2-40B4-BE49-F238E27FC236}">
                  <a16:creationId xmlns:a16="http://schemas.microsoft.com/office/drawing/2014/main" id="{C2A14B8C-90E6-4856-9315-62EA3C3E47D6}"/>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710BBBF-51BF-4A99-ACEB-AEA1CC166EC9}"/>
                </a:ext>
              </a:extLst>
            </p:cNvPr>
            <p:cNvSpPr txBox="1"/>
            <p:nvPr/>
          </p:nvSpPr>
          <p:spPr>
            <a:xfrm>
              <a:off x="1965009" y="4824919"/>
              <a:ext cx="1517467" cy="369332"/>
            </a:xfrm>
            <a:prstGeom prst="rect">
              <a:avLst/>
            </a:prstGeom>
            <a:noFill/>
          </p:spPr>
          <p:txBody>
            <a:bodyPr wrap="none" rtlCol="0">
              <a:spAutoFit/>
            </a:bodyPr>
            <a:lstStyle/>
            <a:p>
              <a:r>
                <a:rPr lang="en-US" dirty="0"/>
                <a:t>Service Area 1</a:t>
              </a:r>
            </a:p>
          </p:txBody>
        </p:sp>
        <p:sp>
          <p:nvSpPr>
            <p:cNvPr id="11" name="TextBox 10">
              <a:extLst>
                <a:ext uri="{FF2B5EF4-FFF2-40B4-BE49-F238E27FC236}">
                  <a16:creationId xmlns:a16="http://schemas.microsoft.com/office/drawing/2014/main" id="{FA0651DE-136D-4FA0-B148-616D3FA4F085}"/>
                </a:ext>
              </a:extLst>
            </p:cNvPr>
            <p:cNvSpPr txBox="1"/>
            <p:nvPr/>
          </p:nvSpPr>
          <p:spPr>
            <a:xfrm>
              <a:off x="2343670" y="2896890"/>
              <a:ext cx="760144" cy="369332"/>
            </a:xfrm>
            <a:prstGeom prst="rect">
              <a:avLst/>
            </a:prstGeom>
            <a:noFill/>
          </p:spPr>
          <p:txBody>
            <a:bodyPr wrap="none" rtlCol="0">
              <a:spAutoFit/>
            </a:bodyPr>
            <a:lstStyle/>
            <a:p>
              <a:r>
                <a:rPr lang="en-US" dirty="0"/>
                <a:t>CNA 1</a:t>
              </a:r>
            </a:p>
          </p:txBody>
        </p:sp>
        <p:grpSp>
          <p:nvGrpSpPr>
            <p:cNvPr id="12" name="Content Placeholder 6" descr="Group of women">
              <a:extLst>
                <a:ext uri="{FF2B5EF4-FFF2-40B4-BE49-F238E27FC236}">
                  <a16:creationId xmlns:a16="http://schemas.microsoft.com/office/drawing/2014/main" id="{75FACF98-CB09-4838-9DEC-6E9B1DE42D6F}"/>
                </a:ext>
              </a:extLst>
            </p:cNvPr>
            <p:cNvGrpSpPr/>
            <p:nvPr/>
          </p:nvGrpSpPr>
          <p:grpSpPr>
            <a:xfrm>
              <a:off x="2266543" y="3604098"/>
              <a:ext cx="914400" cy="914400"/>
              <a:chOff x="2266543" y="3604098"/>
              <a:chExt cx="914400" cy="914400"/>
            </a:xfrm>
          </p:grpSpPr>
          <p:sp>
            <p:nvSpPr>
              <p:cNvPr id="13" name="Freeform: Shape 12">
                <a:extLst>
                  <a:ext uri="{FF2B5EF4-FFF2-40B4-BE49-F238E27FC236}">
                    <a16:creationId xmlns:a16="http://schemas.microsoft.com/office/drawing/2014/main" id="{DF263E77-C525-4271-8ACE-3AA8CE93012F}"/>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1BF378A-F0AE-4FAD-9184-4E804F19D1E9}"/>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DCFDB14-9900-48B3-A440-7E793D168E35}"/>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E911F22-9DF4-4EF4-9A6E-734B8A33150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E7B405-24F1-4F69-A6B8-A3B1A919FE14}"/>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EA4D24-8068-49B2-91E7-C15F93DE3AE1}"/>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20" name="Group 19">
            <a:extLst>
              <a:ext uri="{FF2B5EF4-FFF2-40B4-BE49-F238E27FC236}">
                <a16:creationId xmlns:a16="http://schemas.microsoft.com/office/drawing/2014/main" id="{BD8B99BB-AA27-43C1-AD68-9B098BB2E340}"/>
              </a:ext>
            </a:extLst>
          </p:cNvPr>
          <p:cNvGrpSpPr/>
          <p:nvPr/>
        </p:nvGrpSpPr>
        <p:grpSpPr>
          <a:xfrm>
            <a:off x="5318760" y="2280320"/>
            <a:ext cx="1554480" cy="2297361"/>
            <a:chOff x="1965009" y="2896890"/>
            <a:chExt cx="1517467" cy="2297361"/>
          </a:xfrm>
        </p:grpSpPr>
        <p:sp>
          <p:nvSpPr>
            <p:cNvPr id="21" name="Oval 20">
              <a:extLst>
                <a:ext uri="{FF2B5EF4-FFF2-40B4-BE49-F238E27FC236}">
                  <a16:creationId xmlns:a16="http://schemas.microsoft.com/office/drawing/2014/main" id="{26C1985F-E678-43C9-AB55-DA7948C041ED}"/>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DB208BCD-FF33-4757-BDBC-DAB9E0425170}"/>
                </a:ext>
              </a:extLst>
            </p:cNvPr>
            <p:cNvSpPr txBox="1"/>
            <p:nvPr/>
          </p:nvSpPr>
          <p:spPr>
            <a:xfrm>
              <a:off x="1965009" y="4824919"/>
              <a:ext cx="1517467" cy="369332"/>
            </a:xfrm>
            <a:prstGeom prst="rect">
              <a:avLst/>
            </a:prstGeom>
            <a:noFill/>
          </p:spPr>
          <p:txBody>
            <a:bodyPr wrap="none" rtlCol="0">
              <a:spAutoFit/>
            </a:bodyPr>
            <a:lstStyle/>
            <a:p>
              <a:r>
                <a:rPr lang="en-US" dirty="0"/>
                <a:t>Service Area 2</a:t>
              </a:r>
            </a:p>
          </p:txBody>
        </p:sp>
        <p:sp>
          <p:nvSpPr>
            <p:cNvPr id="23" name="TextBox 22">
              <a:extLst>
                <a:ext uri="{FF2B5EF4-FFF2-40B4-BE49-F238E27FC236}">
                  <a16:creationId xmlns:a16="http://schemas.microsoft.com/office/drawing/2014/main" id="{85A437BC-975A-4E5A-91E2-5FB38B8188D6}"/>
                </a:ext>
              </a:extLst>
            </p:cNvPr>
            <p:cNvSpPr txBox="1"/>
            <p:nvPr/>
          </p:nvSpPr>
          <p:spPr>
            <a:xfrm>
              <a:off x="2343670" y="2896890"/>
              <a:ext cx="760144" cy="369332"/>
            </a:xfrm>
            <a:prstGeom prst="rect">
              <a:avLst/>
            </a:prstGeom>
            <a:noFill/>
          </p:spPr>
          <p:txBody>
            <a:bodyPr wrap="none" rtlCol="0">
              <a:spAutoFit/>
            </a:bodyPr>
            <a:lstStyle/>
            <a:p>
              <a:r>
                <a:rPr lang="en-US" dirty="0"/>
                <a:t>CNA 2</a:t>
              </a:r>
            </a:p>
          </p:txBody>
        </p:sp>
        <p:grpSp>
          <p:nvGrpSpPr>
            <p:cNvPr id="24" name="Content Placeholder 6" descr="Group of women">
              <a:extLst>
                <a:ext uri="{FF2B5EF4-FFF2-40B4-BE49-F238E27FC236}">
                  <a16:creationId xmlns:a16="http://schemas.microsoft.com/office/drawing/2014/main" id="{E44D132A-EA54-4712-8A8A-631E76DC6EC9}"/>
                </a:ext>
              </a:extLst>
            </p:cNvPr>
            <p:cNvGrpSpPr/>
            <p:nvPr/>
          </p:nvGrpSpPr>
          <p:grpSpPr>
            <a:xfrm>
              <a:off x="2266543" y="3604098"/>
              <a:ext cx="914400" cy="914400"/>
              <a:chOff x="2266543" y="3604098"/>
              <a:chExt cx="914400" cy="914400"/>
            </a:xfrm>
          </p:grpSpPr>
          <p:sp>
            <p:nvSpPr>
              <p:cNvPr id="25" name="Freeform: Shape 24">
                <a:extLst>
                  <a:ext uri="{FF2B5EF4-FFF2-40B4-BE49-F238E27FC236}">
                    <a16:creationId xmlns:a16="http://schemas.microsoft.com/office/drawing/2014/main" id="{9B0E60BA-E7FF-4BEB-ABE0-AFBD61D7EE06}"/>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381C9E0-D6DC-4D2B-B21E-992D1C206F3C}"/>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B1E434D-CA81-4112-844E-96572C077A1E}"/>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C9D2A79-6E2A-4C4B-95A6-A1B95FF4AEE2}"/>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4BE31DA-6230-4F57-9BEE-A0F223201E91}"/>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1392B6C-070F-446B-86E7-992661AA5257}"/>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2E834E31-EC67-4609-8ABD-93267DE1C1DF}"/>
              </a:ext>
            </a:extLst>
          </p:cNvPr>
          <p:cNvGrpSpPr/>
          <p:nvPr/>
        </p:nvGrpSpPr>
        <p:grpSpPr>
          <a:xfrm>
            <a:off x="8445708" y="2280320"/>
            <a:ext cx="1554480" cy="2297361"/>
            <a:chOff x="1965009" y="2896890"/>
            <a:chExt cx="1517467" cy="2297361"/>
          </a:xfrm>
        </p:grpSpPr>
        <p:sp>
          <p:nvSpPr>
            <p:cNvPr id="32" name="Oval 31">
              <a:extLst>
                <a:ext uri="{FF2B5EF4-FFF2-40B4-BE49-F238E27FC236}">
                  <a16:creationId xmlns:a16="http://schemas.microsoft.com/office/drawing/2014/main" id="{2F4D41F7-E0FB-4903-9A97-4A6106FFC33E}"/>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0A50891A-1A8E-41A7-8CC4-0E85BF3D6C10}"/>
                </a:ext>
              </a:extLst>
            </p:cNvPr>
            <p:cNvSpPr txBox="1"/>
            <p:nvPr/>
          </p:nvSpPr>
          <p:spPr>
            <a:xfrm>
              <a:off x="1965009" y="4824919"/>
              <a:ext cx="1517467" cy="369332"/>
            </a:xfrm>
            <a:prstGeom prst="rect">
              <a:avLst/>
            </a:prstGeom>
            <a:noFill/>
          </p:spPr>
          <p:txBody>
            <a:bodyPr wrap="none" rtlCol="0">
              <a:spAutoFit/>
            </a:bodyPr>
            <a:lstStyle/>
            <a:p>
              <a:r>
                <a:rPr lang="en-US" dirty="0"/>
                <a:t>Service Area 3</a:t>
              </a:r>
            </a:p>
          </p:txBody>
        </p:sp>
        <p:sp>
          <p:nvSpPr>
            <p:cNvPr id="34" name="TextBox 33">
              <a:extLst>
                <a:ext uri="{FF2B5EF4-FFF2-40B4-BE49-F238E27FC236}">
                  <a16:creationId xmlns:a16="http://schemas.microsoft.com/office/drawing/2014/main" id="{EC443DDE-4F70-4429-ADC2-7396686E0E84}"/>
                </a:ext>
              </a:extLst>
            </p:cNvPr>
            <p:cNvSpPr txBox="1"/>
            <p:nvPr/>
          </p:nvSpPr>
          <p:spPr>
            <a:xfrm>
              <a:off x="2343670" y="2896890"/>
              <a:ext cx="760144" cy="369332"/>
            </a:xfrm>
            <a:prstGeom prst="rect">
              <a:avLst/>
            </a:prstGeom>
            <a:noFill/>
          </p:spPr>
          <p:txBody>
            <a:bodyPr wrap="none" rtlCol="0">
              <a:spAutoFit/>
            </a:bodyPr>
            <a:lstStyle/>
            <a:p>
              <a:r>
                <a:rPr lang="en-US" dirty="0"/>
                <a:t>CNA 3</a:t>
              </a:r>
            </a:p>
          </p:txBody>
        </p:sp>
        <p:grpSp>
          <p:nvGrpSpPr>
            <p:cNvPr id="35" name="Content Placeholder 6" descr="Group of women">
              <a:extLst>
                <a:ext uri="{FF2B5EF4-FFF2-40B4-BE49-F238E27FC236}">
                  <a16:creationId xmlns:a16="http://schemas.microsoft.com/office/drawing/2014/main" id="{F7C3B20C-FBA3-45FC-8531-4F70C87E922B}"/>
                </a:ext>
              </a:extLst>
            </p:cNvPr>
            <p:cNvGrpSpPr/>
            <p:nvPr/>
          </p:nvGrpSpPr>
          <p:grpSpPr>
            <a:xfrm>
              <a:off x="2266543" y="3604098"/>
              <a:ext cx="914400" cy="914400"/>
              <a:chOff x="2266543" y="3604098"/>
              <a:chExt cx="914400" cy="914400"/>
            </a:xfrm>
          </p:grpSpPr>
          <p:sp>
            <p:nvSpPr>
              <p:cNvPr id="36" name="Freeform: Shape 35">
                <a:extLst>
                  <a:ext uri="{FF2B5EF4-FFF2-40B4-BE49-F238E27FC236}">
                    <a16:creationId xmlns:a16="http://schemas.microsoft.com/office/drawing/2014/main" id="{4635041D-1410-468E-A8E7-0327F3EC9F0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8547CC9-72BD-4B1E-AF9B-ECE5F6004AE3}"/>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B4B77D8-85D6-4411-8471-0060A7DACC42}"/>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09DDBA8-E642-4C2E-BB24-90F61BE01E16}"/>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8CD6FE-32D2-4357-BF4F-E81E2E989573}"/>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1EBD0A6-D7CC-4B04-864B-FA3518AE60E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pic>
        <p:nvPicPr>
          <p:cNvPr id="9" name="Audio 8">
            <a:hlinkClick r:id="" action="ppaction://media"/>
            <a:extLst>
              <a:ext uri="{FF2B5EF4-FFF2-40B4-BE49-F238E27FC236}">
                <a16:creationId xmlns:a16="http://schemas.microsoft.com/office/drawing/2014/main" id="{4DEE1E1A-ECF3-4000-9E51-AF7C085E5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78485188"/>
      </p:ext>
    </p:extLst>
  </p:cSld>
  <p:clrMapOvr>
    <a:masterClrMapping/>
  </p:clrMapOvr>
  <mc:AlternateContent xmlns:mc="http://schemas.openxmlformats.org/markup-compatibility/2006" xmlns:p14="http://schemas.microsoft.com/office/powerpoint/2010/main">
    <mc:Choice Requires="p14">
      <p:transition spd="slow" p14:dur="2000" advTm="18279"/>
    </mc:Choice>
    <mc:Fallback xmlns="">
      <p:transition spd="slow" advTm="18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lide Number Placeholder 3">
            <a:extLst>
              <a:ext uri="{FF2B5EF4-FFF2-40B4-BE49-F238E27FC236}">
                <a16:creationId xmlns:a16="http://schemas.microsoft.com/office/drawing/2014/main" id="{1BD79315-6650-46E9-9ABB-6775CBF5FE46}"/>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16</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BB4AC4D2-E7A9-4D50-9445-31FF83961B11}"/>
              </a:ext>
            </a:extLst>
          </p:cNvPr>
          <p:cNvSpPr>
            <a:spLocks noGrp="1"/>
          </p:cNvSpPr>
          <p:nvPr>
            <p:ph type="title"/>
          </p:nvPr>
        </p:nvSpPr>
        <p:spPr/>
        <p:txBody>
          <a:bodyPr/>
          <a:lstStyle/>
          <a:p>
            <a:r>
              <a:rPr lang="en-US" dirty="0"/>
              <a:t>Hybrid</a:t>
            </a:r>
          </a:p>
        </p:txBody>
      </p:sp>
      <p:grpSp>
        <p:nvGrpSpPr>
          <p:cNvPr id="5" name="Group 4">
            <a:extLst>
              <a:ext uri="{FF2B5EF4-FFF2-40B4-BE49-F238E27FC236}">
                <a16:creationId xmlns:a16="http://schemas.microsoft.com/office/drawing/2014/main" id="{56BDCC51-D43B-4CFD-9DBA-37423E26DB19}"/>
              </a:ext>
            </a:extLst>
          </p:cNvPr>
          <p:cNvGrpSpPr/>
          <p:nvPr/>
        </p:nvGrpSpPr>
        <p:grpSpPr>
          <a:xfrm>
            <a:off x="8204378" y="1371009"/>
            <a:ext cx="1370119" cy="1643530"/>
            <a:chOff x="1965009" y="3297677"/>
            <a:chExt cx="1560041" cy="1923459"/>
          </a:xfrm>
        </p:grpSpPr>
        <p:sp>
          <p:nvSpPr>
            <p:cNvPr id="6" name="Oval 5">
              <a:extLst>
                <a:ext uri="{FF2B5EF4-FFF2-40B4-BE49-F238E27FC236}">
                  <a16:creationId xmlns:a16="http://schemas.microsoft.com/office/drawing/2014/main" id="{229186FE-86D4-4A60-9A21-5EBA0AB65A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E1320E1-6972-492F-BC8F-2CB97A863E4E}"/>
                </a:ext>
              </a:extLst>
            </p:cNvPr>
            <p:cNvSpPr txBox="1"/>
            <p:nvPr/>
          </p:nvSpPr>
          <p:spPr>
            <a:xfrm>
              <a:off x="1965009" y="4824919"/>
              <a:ext cx="1560041" cy="396217"/>
            </a:xfrm>
            <a:prstGeom prst="rect">
              <a:avLst/>
            </a:prstGeom>
            <a:noFill/>
          </p:spPr>
          <p:txBody>
            <a:bodyPr wrap="none" rtlCol="0">
              <a:spAutoFit/>
            </a:bodyPr>
            <a:lstStyle/>
            <a:p>
              <a:r>
                <a:rPr lang="en-US" sz="1600" dirty="0"/>
                <a:t>Service Area 1</a:t>
              </a:r>
            </a:p>
          </p:txBody>
        </p:sp>
        <p:grpSp>
          <p:nvGrpSpPr>
            <p:cNvPr id="9" name="Content Placeholder 6" descr="Group of women">
              <a:extLst>
                <a:ext uri="{FF2B5EF4-FFF2-40B4-BE49-F238E27FC236}">
                  <a16:creationId xmlns:a16="http://schemas.microsoft.com/office/drawing/2014/main" id="{FEE905CF-0879-498A-8E10-151E48D42DAD}"/>
                </a:ext>
              </a:extLst>
            </p:cNvPr>
            <p:cNvGrpSpPr/>
            <p:nvPr/>
          </p:nvGrpSpPr>
          <p:grpSpPr>
            <a:xfrm>
              <a:off x="2266543" y="3604098"/>
              <a:ext cx="914400" cy="914400"/>
              <a:chOff x="2266543" y="3604098"/>
              <a:chExt cx="914400" cy="914400"/>
            </a:xfrm>
          </p:grpSpPr>
          <p:sp>
            <p:nvSpPr>
              <p:cNvPr id="10" name="Freeform: Shape 9">
                <a:extLst>
                  <a:ext uri="{FF2B5EF4-FFF2-40B4-BE49-F238E27FC236}">
                    <a16:creationId xmlns:a16="http://schemas.microsoft.com/office/drawing/2014/main" id="{01190662-627E-4B0A-80A6-E0D68CF81CCB}"/>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2FFFA39-DE03-4771-BF4E-550FB3D9982B}"/>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2C818E3-BAA0-44AC-8E04-B1DBBCA15CC8}"/>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B54C5D8-114E-4484-A4A0-65355FFD9F6F}"/>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F797D039-1DB6-4577-9D69-5B318EBFF93E}"/>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93CF34B-959E-465D-A2C3-102F731B6338}"/>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16" name="Group 15">
            <a:extLst>
              <a:ext uri="{FF2B5EF4-FFF2-40B4-BE49-F238E27FC236}">
                <a16:creationId xmlns:a16="http://schemas.microsoft.com/office/drawing/2014/main" id="{B5695B68-95ED-4AFF-B0BA-4BCB3F97375D}"/>
              </a:ext>
            </a:extLst>
          </p:cNvPr>
          <p:cNvGrpSpPr/>
          <p:nvPr/>
        </p:nvGrpSpPr>
        <p:grpSpPr>
          <a:xfrm>
            <a:off x="3441828" y="2385300"/>
            <a:ext cx="1439693" cy="2189802"/>
            <a:chOff x="2003897" y="2635117"/>
            <a:chExt cx="1439693" cy="2189802"/>
          </a:xfrm>
        </p:grpSpPr>
        <p:sp>
          <p:nvSpPr>
            <p:cNvPr id="17" name="Oval 16">
              <a:extLst>
                <a:ext uri="{FF2B5EF4-FFF2-40B4-BE49-F238E27FC236}">
                  <a16:creationId xmlns:a16="http://schemas.microsoft.com/office/drawing/2014/main" id="{7504FD2D-CDB9-4BE3-A208-B061E1EEBE78}"/>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A7EE5C8-2E9A-466E-9F2B-C6B3B17958C4}"/>
                </a:ext>
              </a:extLst>
            </p:cNvPr>
            <p:cNvSpPr txBox="1"/>
            <p:nvPr/>
          </p:nvSpPr>
          <p:spPr>
            <a:xfrm>
              <a:off x="2024351" y="2635117"/>
              <a:ext cx="1394484" cy="646331"/>
            </a:xfrm>
            <a:prstGeom prst="rect">
              <a:avLst/>
            </a:prstGeom>
            <a:noFill/>
          </p:spPr>
          <p:txBody>
            <a:bodyPr wrap="none" rtlCol="0">
              <a:spAutoFit/>
            </a:bodyPr>
            <a:lstStyle/>
            <a:p>
              <a:r>
                <a:rPr lang="en-US" dirty="0"/>
                <a:t>Coordinating</a:t>
              </a:r>
            </a:p>
            <a:p>
              <a:r>
                <a:rPr lang="en-US" dirty="0"/>
                <a:t>Organization</a:t>
              </a:r>
            </a:p>
          </p:txBody>
        </p:sp>
        <p:grpSp>
          <p:nvGrpSpPr>
            <p:cNvPr id="20" name="Content Placeholder 6" descr="Group of women">
              <a:extLst>
                <a:ext uri="{FF2B5EF4-FFF2-40B4-BE49-F238E27FC236}">
                  <a16:creationId xmlns:a16="http://schemas.microsoft.com/office/drawing/2014/main" id="{612746B9-9CBA-43DC-BF93-43EFE01D5A82}"/>
                </a:ext>
              </a:extLst>
            </p:cNvPr>
            <p:cNvGrpSpPr/>
            <p:nvPr/>
          </p:nvGrpSpPr>
          <p:grpSpPr>
            <a:xfrm>
              <a:off x="2266543" y="3604098"/>
              <a:ext cx="914400" cy="914400"/>
              <a:chOff x="2266543" y="3604098"/>
              <a:chExt cx="914400" cy="914400"/>
            </a:xfrm>
          </p:grpSpPr>
          <p:sp>
            <p:nvSpPr>
              <p:cNvPr id="21" name="Freeform: Shape 20">
                <a:extLst>
                  <a:ext uri="{FF2B5EF4-FFF2-40B4-BE49-F238E27FC236}">
                    <a16:creationId xmlns:a16="http://schemas.microsoft.com/office/drawing/2014/main" id="{74D8BB5A-1675-41FE-9DC1-8698709D6315}"/>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D345959-A3B4-4AC9-BA57-08EE5D5620D5}"/>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F3053BB8-62B1-4C0B-BDBA-4F0295546271}"/>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D93CCE9F-E080-4980-B767-0334B2C672E4}"/>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FECEFB-3785-486B-B540-B14F3C6237E8}"/>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1A211A9-1956-4AFD-A9CB-52529A7EF30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5CC917E1-1E63-4E63-ADF2-2EAE534CC823}"/>
              </a:ext>
            </a:extLst>
          </p:cNvPr>
          <p:cNvGrpSpPr/>
          <p:nvPr/>
        </p:nvGrpSpPr>
        <p:grpSpPr>
          <a:xfrm>
            <a:off x="8204378" y="3031631"/>
            <a:ext cx="1370119" cy="1643530"/>
            <a:chOff x="1965009" y="3297677"/>
            <a:chExt cx="1560041" cy="1923459"/>
          </a:xfrm>
        </p:grpSpPr>
        <p:sp>
          <p:nvSpPr>
            <p:cNvPr id="49" name="Oval 48">
              <a:extLst>
                <a:ext uri="{FF2B5EF4-FFF2-40B4-BE49-F238E27FC236}">
                  <a16:creationId xmlns:a16="http://schemas.microsoft.com/office/drawing/2014/main" id="{2BDE2009-0A43-490B-B8CB-8445A003D362}"/>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796314E-9126-43F3-B69B-ABED40016470}"/>
                </a:ext>
              </a:extLst>
            </p:cNvPr>
            <p:cNvSpPr txBox="1"/>
            <p:nvPr/>
          </p:nvSpPr>
          <p:spPr>
            <a:xfrm>
              <a:off x="1965009" y="4824919"/>
              <a:ext cx="1560041" cy="396217"/>
            </a:xfrm>
            <a:prstGeom prst="rect">
              <a:avLst/>
            </a:prstGeom>
            <a:noFill/>
          </p:spPr>
          <p:txBody>
            <a:bodyPr wrap="none" rtlCol="0">
              <a:spAutoFit/>
            </a:bodyPr>
            <a:lstStyle/>
            <a:p>
              <a:r>
                <a:rPr lang="en-US" sz="1600" dirty="0"/>
                <a:t>Service Area 2</a:t>
              </a:r>
            </a:p>
          </p:txBody>
        </p:sp>
        <p:grpSp>
          <p:nvGrpSpPr>
            <p:cNvPr id="51" name="Content Placeholder 6" descr="Group of women">
              <a:extLst>
                <a:ext uri="{FF2B5EF4-FFF2-40B4-BE49-F238E27FC236}">
                  <a16:creationId xmlns:a16="http://schemas.microsoft.com/office/drawing/2014/main" id="{D7A5BB5A-4BB4-4E7D-9B24-A4240EBCB619}"/>
                </a:ext>
              </a:extLst>
            </p:cNvPr>
            <p:cNvGrpSpPr/>
            <p:nvPr/>
          </p:nvGrpSpPr>
          <p:grpSpPr>
            <a:xfrm>
              <a:off x="2266543" y="3604098"/>
              <a:ext cx="914400" cy="914400"/>
              <a:chOff x="2266543" y="3604098"/>
              <a:chExt cx="914400" cy="914400"/>
            </a:xfrm>
          </p:grpSpPr>
          <p:sp>
            <p:nvSpPr>
              <p:cNvPr id="52" name="Freeform: Shape 51">
                <a:extLst>
                  <a:ext uri="{FF2B5EF4-FFF2-40B4-BE49-F238E27FC236}">
                    <a16:creationId xmlns:a16="http://schemas.microsoft.com/office/drawing/2014/main" id="{DC2B1BBE-D18B-4588-AE46-9EACFACB2EC4}"/>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86836C8-FA8B-4A09-AF45-1272CEAB27DF}"/>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E817A0D-B4BF-48F0-90F8-80A1C8B98C4A}"/>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ACF287F3-F332-4A2A-9D78-8EC91AB83BBE}"/>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2377353-7183-456D-AB90-5466D285A60F}"/>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552D4DF-5E7E-475C-8A2C-73F13F596AF2}"/>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9B77C83B-F8CB-43D6-BCA2-C5001F273FF2}"/>
              </a:ext>
            </a:extLst>
          </p:cNvPr>
          <p:cNvGrpSpPr/>
          <p:nvPr/>
        </p:nvGrpSpPr>
        <p:grpSpPr>
          <a:xfrm>
            <a:off x="8204378" y="4767738"/>
            <a:ext cx="1370119" cy="1643530"/>
            <a:chOff x="1965009" y="3297677"/>
            <a:chExt cx="1560041" cy="1923459"/>
          </a:xfrm>
        </p:grpSpPr>
        <p:sp>
          <p:nvSpPr>
            <p:cNvPr id="59" name="Oval 58">
              <a:extLst>
                <a:ext uri="{FF2B5EF4-FFF2-40B4-BE49-F238E27FC236}">
                  <a16:creationId xmlns:a16="http://schemas.microsoft.com/office/drawing/2014/main" id="{EB77E95A-0792-4A7D-B959-C85A2FD25B25}"/>
                </a:ext>
              </a:extLst>
            </p:cNvPr>
            <p:cNvSpPr/>
            <p:nvPr/>
          </p:nvSpPr>
          <p:spPr>
            <a:xfrm>
              <a:off x="2003897" y="3297677"/>
              <a:ext cx="1439693" cy="152724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0" name="TextBox 59">
              <a:extLst>
                <a:ext uri="{FF2B5EF4-FFF2-40B4-BE49-F238E27FC236}">
                  <a16:creationId xmlns:a16="http://schemas.microsoft.com/office/drawing/2014/main" id="{A367FFA0-2823-4721-9262-D4F98F875F52}"/>
                </a:ext>
              </a:extLst>
            </p:cNvPr>
            <p:cNvSpPr txBox="1"/>
            <p:nvPr/>
          </p:nvSpPr>
          <p:spPr>
            <a:xfrm>
              <a:off x="1965009" y="4824919"/>
              <a:ext cx="1560041" cy="396217"/>
            </a:xfrm>
            <a:prstGeom prst="rect">
              <a:avLst/>
            </a:prstGeom>
            <a:noFill/>
          </p:spPr>
          <p:txBody>
            <a:bodyPr wrap="none" rtlCol="0">
              <a:spAutoFit/>
            </a:bodyPr>
            <a:lstStyle/>
            <a:p>
              <a:r>
                <a:rPr lang="en-US" sz="1600" dirty="0"/>
                <a:t>Service Area 3</a:t>
              </a:r>
            </a:p>
          </p:txBody>
        </p:sp>
        <p:grpSp>
          <p:nvGrpSpPr>
            <p:cNvPr id="61" name="Content Placeholder 6" descr="Group of women">
              <a:extLst>
                <a:ext uri="{FF2B5EF4-FFF2-40B4-BE49-F238E27FC236}">
                  <a16:creationId xmlns:a16="http://schemas.microsoft.com/office/drawing/2014/main" id="{1ADD087C-970D-456C-9830-96D5B2165D17}"/>
                </a:ext>
              </a:extLst>
            </p:cNvPr>
            <p:cNvGrpSpPr/>
            <p:nvPr/>
          </p:nvGrpSpPr>
          <p:grpSpPr>
            <a:xfrm>
              <a:off x="2266543" y="3604098"/>
              <a:ext cx="914400" cy="914400"/>
              <a:chOff x="2266543" y="3604098"/>
              <a:chExt cx="914400" cy="914400"/>
            </a:xfrm>
          </p:grpSpPr>
          <p:sp>
            <p:nvSpPr>
              <p:cNvPr id="62" name="Freeform: Shape 61">
                <a:extLst>
                  <a:ext uri="{FF2B5EF4-FFF2-40B4-BE49-F238E27FC236}">
                    <a16:creationId xmlns:a16="http://schemas.microsoft.com/office/drawing/2014/main" id="{29BAE2D9-73E5-44A2-BCDC-8740E412BB77}"/>
                  </a:ext>
                </a:extLst>
              </p:cNvPr>
              <p:cNvSpPr/>
              <p:nvPr/>
            </p:nvSpPr>
            <p:spPr>
              <a:xfrm>
                <a:off x="2316591" y="3845081"/>
                <a:ext cx="276225" cy="581025"/>
              </a:xfrm>
              <a:custGeom>
                <a:avLst/>
                <a:gdLst>
                  <a:gd name="connsiteX0" fmla="*/ 260182 w 276225"/>
                  <a:gd name="connsiteY0" fmla="*/ 364617 h 581025"/>
                  <a:gd name="connsiteX1" fmla="*/ 280089 w 276225"/>
                  <a:gd name="connsiteY1" fmla="*/ 290322 h 581025"/>
                  <a:gd name="connsiteX2" fmla="*/ 277041 w 276225"/>
                  <a:gd name="connsiteY2" fmla="*/ 278892 h 581025"/>
                  <a:gd name="connsiteX3" fmla="*/ 267516 w 276225"/>
                  <a:gd name="connsiteY3" fmla="*/ 280035 h 581025"/>
                  <a:gd name="connsiteX4" fmla="*/ 254752 w 276225"/>
                  <a:gd name="connsiteY4" fmla="*/ 278416 h 581025"/>
                  <a:gd name="connsiteX5" fmla="*/ 227130 w 276225"/>
                  <a:gd name="connsiteY5" fmla="*/ 257937 h 581025"/>
                  <a:gd name="connsiteX6" fmla="*/ 221510 w 276225"/>
                  <a:gd name="connsiteY6" fmla="*/ 218884 h 581025"/>
                  <a:gd name="connsiteX7" fmla="*/ 264277 w 276225"/>
                  <a:gd name="connsiteY7" fmla="*/ 60770 h 581025"/>
                  <a:gd name="connsiteX8" fmla="*/ 264277 w 276225"/>
                  <a:gd name="connsiteY8" fmla="*/ 60198 h 581025"/>
                  <a:gd name="connsiteX9" fmla="*/ 264277 w 276225"/>
                  <a:gd name="connsiteY9" fmla="*/ 59722 h 581025"/>
                  <a:gd name="connsiteX10" fmla="*/ 275231 w 276225"/>
                  <a:gd name="connsiteY10" fmla="*/ 39624 h 581025"/>
                  <a:gd name="connsiteX11" fmla="*/ 221224 w 276225"/>
                  <a:gd name="connsiteY11" fmla="*/ 8573 h 581025"/>
                  <a:gd name="connsiteX12" fmla="*/ 118354 w 276225"/>
                  <a:gd name="connsiteY12" fmla="*/ 8573 h 581025"/>
                  <a:gd name="connsiteX13" fmla="*/ 52632 w 276225"/>
                  <a:gd name="connsiteY13" fmla="*/ 50483 h 581025"/>
                  <a:gd name="connsiteX14" fmla="*/ 43964 w 276225"/>
                  <a:gd name="connsiteY14" fmla="*/ 65723 h 581025"/>
                  <a:gd name="connsiteX15" fmla="*/ 1197 w 276225"/>
                  <a:gd name="connsiteY15" fmla="*/ 223837 h 581025"/>
                  <a:gd name="connsiteX16" fmla="*/ 20832 w 276225"/>
                  <a:gd name="connsiteY16" fmla="*/ 259927 h 581025"/>
                  <a:gd name="connsiteX17" fmla="*/ 21199 w 276225"/>
                  <a:gd name="connsiteY17" fmla="*/ 260032 h 581025"/>
                  <a:gd name="connsiteX18" fmla="*/ 28819 w 276225"/>
                  <a:gd name="connsiteY18" fmla="*/ 260985 h 581025"/>
                  <a:gd name="connsiteX19" fmla="*/ 56537 w 276225"/>
                  <a:gd name="connsiteY19" fmla="*/ 240030 h 581025"/>
                  <a:gd name="connsiteX20" fmla="*/ 94637 w 276225"/>
                  <a:gd name="connsiteY20" fmla="*/ 100965 h 581025"/>
                  <a:gd name="connsiteX21" fmla="*/ 94637 w 276225"/>
                  <a:gd name="connsiteY21" fmla="*/ 166687 h 581025"/>
                  <a:gd name="connsiteX22" fmla="*/ 94637 w 276225"/>
                  <a:gd name="connsiteY22" fmla="*/ 166687 h 581025"/>
                  <a:gd name="connsiteX23" fmla="*/ 40249 w 276225"/>
                  <a:gd name="connsiteY23" fmla="*/ 369570 h 581025"/>
                  <a:gd name="connsiteX24" fmla="*/ 94637 w 276225"/>
                  <a:gd name="connsiteY24" fmla="*/ 369570 h 581025"/>
                  <a:gd name="connsiteX25" fmla="*/ 94637 w 276225"/>
                  <a:gd name="connsiteY25" fmla="*/ 585788 h 581025"/>
                  <a:gd name="connsiteX26" fmla="*/ 151787 w 276225"/>
                  <a:gd name="connsiteY26" fmla="*/ 585788 h 581025"/>
                  <a:gd name="connsiteX27" fmla="*/ 151787 w 276225"/>
                  <a:gd name="connsiteY27" fmla="*/ 369570 h 581025"/>
                  <a:gd name="connsiteX28" fmla="*/ 189887 w 276225"/>
                  <a:gd name="connsiteY28" fmla="*/ 369570 h 581025"/>
                  <a:gd name="connsiteX29" fmla="*/ 189887 w 276225"/>
                  <a:gd name="connsiteY29" fmla="*/ 584835 h 581025"/>
                  <a:gd name="connsiteX30" fmla="*/ 247037 w 276225"/>
                  <a:gd name="connsiteY30" fmla="*/ 584835 h 581025"/>
                  <a:gd name="connsiteX31" fmla="*/ 247037 w 276225"/>
                  <a:gd name="connsiteY31" fmla="*/ 369570 h 581025"/>
                  <a:gd name="connsiteX32" fmla="*/ 258848 w 276225"/>
                  <a:gd name="connsiteY32" fmla="*/ 369570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225" h="581025">
                    <a:moveTo>
                      <a:pt x="260182" y="364617"/>
                    </a:moveTo>
                    <a:lnTo>
                      <a:pt x="280089" y="290322"/>
                    </a:lnTo>
                    <a:lnTo>
                      <a:pt x="277041" y="278892"/>
                    </a:lnTo>
                    <a:cubicBezTo>
                      <a:pt x="273911" y="279586"/>
                      <a:pt x="270721" y="279969"/>
                      <a:pt x="267516" y="280035"/>
                    </a:cubicBezTo>
                    <a:cubicBezTo>
                      <a:pt x="263202" y="280176"/>
                      <a:pt x="258894" y="279629"/>
                      <a:pt x="254752" y="278416"/>
                    </a:cubicBezTo>
                    <a:cubicBezTo>
                      <a:pt x="243218" y="275472"/>
                      <a:pt x="233299" y="268118"/>
                      <a:pt x="227130" y="257937"/>
                    </a:cubicBezTo>
                    <a:cubicBezTo>
                      <a:pt x="220190" y="246166"/>
                      <a:pt x="218171" y="232135"/>
                      <a:pt x="221510" y="218884"/>
                    </a:cubicBezTo>
                    <a:lnTo>
                      <a:pt x="264277" y="60770"/>
                    </a:lnTo>
                    <a:lnTo>
                      <a:pt x="264277" y="60198"/>
                    </a:lnTo>
                    <a:lnTo>
                      <a:pt x="264277" y="59722"/>
                    </a:lnTo>
                    <a:cubicBezTo>
                      <a:pt x="266753" y="52446"/>
                      <a:pt x="270458" y="45648"/>
                      <a:pt x="275231" y="39624"/>
                    </a:cubicBezTo>
                    <a:cubicBezTo>
                      <a:pt x="259321" y="25999"/>
                      <a:pt x="241004" y="15468"/>
                      <a:pt x="221224" y="8573"/>
                    </a:cubicBezTo>
                    <a:cubicBezTo>
                      <a:pt x="187887" y="-2858"/>
                      <a:pt x="151692" y="-2858"/>
                      <a:pt x="118354" y="8573"/>
                    </a:cubicBezTo>
                    <a:cubicBezTo>
                      <a:pt x="93310" y="16875"/>
                      <a:pt x="70725" y="31278"/>
                      <a:pt x="52632" y="50483"/>
                    </a:cubicBezTo>
                    <a:cubicBezTo>
                      <a:pt x="48842" y="54994"/>
                      <a:pt x="45905" y="60159"/>
                      <a:pt x="43964" y="65723"/>
                    </a:cubicBezTo>
                    <a:lnTo>
                      <a:pt x="1197" y="223837"/>
                    </a:lnTo>
                    <a:cubicBezTo>
                      <a:pt x="-3347" y="239225"/>
                      <a:pt x="5444" y="255383"/>
                      <a:pt x="20832" y="259927"/>
                    </a:cubicBezTo>
                    <a:cubicBezTo>
                      <a:pt x="20954" y="259963"/>
                      <a:pt x="21077"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258848" y="369570"/>
                    </a:lnTo>
                    <a:close/>
                  </a:path>
                </a:pathLst>
              </a:custGeom>
              <a:solidFill>
                <a:srgbClr val="000000"/>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11CF6326-71CA-4874-BAA3-806BA77FCC84}"/>
                  </a:ext>
                </a:extLst>
              </p:cNvPr>
              <p:cNvSpPr/>
              <p:nvPr/>
            </p:nvSpPr>
            <p:spPr>
              <a:xfrm>
                <a:off x="2854807" y="3845081"/>
                <a:ext cx="276225" cy="581025"/>
              </a:xfrm>
              <a:custGeom>
                <a:avLst/>
                <a:gdLst>
                  <a:gd name="connsiteX0" fmla="*/ 276892 w 276225"/>
                  <a:gd name="connsiteY0" fmla="*/ 223837 h 581025"/>
                  <a:gd name="connsiteX1" fmla="*/ 234029 w 276225"/>
                  <a:gd name="connsiteY1" fmla="*/ 65723 h 581025"/>
                  <a:gd name="connsiteX2" fmla="*/ 225457 w 276225"/>
                  <a:gd name="connsiteY2" fmla="*/ 50483 h 581025"/>
                  <a:gd name="connsiteX3" fmla="*/ 159734 w 276225"/>
                  <a:gd name="connsiteY3" fmla="*/ 8573 h 581025"/>
                  <a:gd name="connsiteX4" fmla="*/ 56864 w 276225"/>
                  <a:gd name="connsiteY4" fmla="*/ 8573 h 581025"/>
                  <a:gd name="connsiteX5" fmla="*/ 2762 w 276225"/>
                  <a:gd name="connsiteY5" fmla="*/ 39529 h 581025"/>
                  <a:gd name="connsiteX6" fmla="*/ 13811 w 276225"/>
                  <a:gd name="connsiteY6" fmla="*/ 59722 h 581025"/>
                  <a:gd name="connsiteX7" fmla="*/ 13811 w 276225"/>
                  <a:gd name="connsiteY7" fmla="*/ 60198 h 581025"/>
                  <a:gd name="connsiteX8" fmla="*/ 13811 w 276225"/>
                  <a:gd name="connsiteY8" fmla="*/ 60770 h 581025"/>
                  <a:gd name="connsiteX9" fmla="*/ 56769 w 276225"/>
                  <a:gd name="connsiteY9" fmla="*/ 219266 h 581025"/>
                  <a:gd name="connsiteX10" fmla="*/ 25813 w 276225"/>
                  <a:gd name="connsiteY10" fmla="*/ 278225 h 581025"/>
                  <a:gd name="connsiteX11" fmla="*/ 12573 w 276225"/>
                  <a:gd name="connsiteY11" fmla="*/ 280035 h 581025"/>
                  <a:gd name="connsiteX12" fmla="*/ 3048 w 276225"/>
                  <a:gd name="connsiteY12" fmla="*/ 278892 h 581025"/>
                  <a:gd name="connsiteX13" fmla="*/ 0 w 276225"/>
                  <a:gd name="connsiteY13" fmla="*/ 290322 h 581025"/>
                  <a:gd name="connsiteX14" fmla="*/ 19907 w 276225"/>
                  <a:gd name="connsiteY14" fmla="*/ 364617 h 581025"/>
                  <a:gd name="connsiteX15" fmla="*/ 21241 w 276225"/>
                  <a:gd name="connsiteY15" fmla="*/ 369570 h 581025"/>
                  <a:gd name="connsiteX16" fmla="*/ 33147 w 276225"/>
                  <a:gd name="connsiteY16" fmla="*/ 369570 h 581025"/>
                  <a:gd name="connsiteX17" fmla="*/ 33147 w 276225"/>
                  <a:gd name="connsiteY17" fmla="*/ 585788 h 581025"/>
                  <a:gd name="connsiteX18" fmla="*/ 90297 w 276225"/>
                  <a:gd name="connsiteY18" fmla="*/ 585788 h 581025"/>
                  <a:gd name="connsiteX19" fmla="*/ 90297 w 276225"/>
                  <a:gd name="connsiteY19" fmla="*/ 369570 h 581025"/>
                  <a:gd name="connsiteX20" fmla="*/ 128397 w 276225"/>
                  <a:gd name="connsiteY20" fmla="*/ 369570 h 581025"/>
                  <a:gd name="connsiteX21" fmla="*/ 128397 w 276225"/>
                  <a:gd name="connsiteY21" fmla="*/ 584835 h 581025"/>
                  <a:gd name="connsiteX22" fmla="*/ 185547 w 276225"/>
                  <a:gd name="connsiteY22" fmla="*/ 584835 h 581025"/>
                  <a:gd name="connsiteX23" fmla="*/ 185547 w 276225"/>
                  <a:gd name="connsiteY23" fmla="*/ 369570 h 581025"/>
                  <a:gd name="connsiteX24" fmla="*/ 239840 w 276225"/>
                  <a:gd name="connsiteY24" fmla="*/ 369570 h 581025"/>
                  <a:gd name="connsiteX25" fmla="*/ 185547 w 276225"/>
                  <a:gd name="connsiteY25" fmla="*/ 166783 h 581025"/>
                  <a:gd name="connsiteX26" fmla="*/ 185547 w 276225"/>
                  <a:gd name="connsiteY26" fmla="*/ 100965 h 581025"/>
                  <a:gd name="connsiteX27" fmla="*/ 223647 w 276225"/>
                  <a:gd name="connsiteY27" fmla="*/ 240030 h 581025"/>
                  <a:gd name="connsiteX28" fmla="*/ 251270 w 276225"/>
                  <a:gd name="connsiteY28" fmla="*/ 260985 h 581025"/>
                  <a:gd name="connsiteX29" fmla="*/ 258890 w 276225"/>
                  <a:gd name="connsiteY29" fmla="*/ 260032 h 581025"/>
                  <a:gd name="connsiteX30" fmla="*/ 276892 w 27622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6225" h="581025">
                    <a:moveTo>
                      <a:pt x="276892" y="223837"/>
                    </a:moveTo>
                    <a:lnTo>
                      <a:pt x="234029" y="65723"/>
                    </a:lnTo>
                    <a:cubicBezTo>
                      <a:pt x="232340" y="60068"/>
                      <a:pt x="229411" y="54863"/>
                      <a:pt x="225457" y="50483"/>
                    </a:cubicBezTo>
                    <a:cubicBezTo>
                      <a:pt x="207200" y="31477"/>
                      <a:pt x="184667" y="17109"/>
                      <a:pt x="159734" y="8573"/>
                    </a:cubicBezTo>
                    <a:cubicBezTo>
                      <a:pt x="126397" y="-2858"/>
                      <a:pt x="90202" y="-2858"/>
                      <a:pt x="56864" y="8573"/>
                    </a:cubicBezTo>
                    <a:cubicBezTo>
                      <a:pt x="36969" y="15231"/>
                      <a:pt x="18584" y="25751"/>
                      <a:pt x="2762" y="39529"/>
                    </a:cubicBezTo>
                    <a:cubicBezTo>
                      <a:pt x="7618" y="45549"/>
                      <a:pt x="11360" y="52387"/>
                      <a:pt x="13811" y="59722"/>
                    </a:cubicBezTo>
                    <a:lnTo>
                      <a:pt x="13811" y="60198"/>
                    </a:lnTo>
                    <a:lnTo>
                      <a:pt x="13811" y="60770"/>
                    </a:lnTo>
                    <a:lnTo>
                      <a:pt x="56769" y="219266"/>
                    </a:lnTo>
                    <a:cubicBezTo>
                      <a:pt x="63365" y="243980"/>
                      <a:pt x="49902" y="269622"/>
                      <a:pt x="25813" y="278225"/>
                    </a:cubicBezTo>
                    <a:cubicBezTo>
                      <a:pt x="21535" y="279579"/>
                      <a:pt x="17057" y="280191"/>
                      <a:pt x="12573" y="280035"/>
                    </a:cubicBezTo>
                    <a:cubicBezTo>
                      <a:pt x="9368" y="279969"/>
                      <a:pt x="6178" y="279586"/>
                      <a:pt x="3048" y="278892"/>
                    </a:cubicBezTo>
                    <a:lnTo>
                      <a:pt x="0" y="290322"/>
                    </a:lnTo>
                    <a:lnTo>
                      <a:pt x="19907" y="364617"/>
                    </a:lnTo>
                    <a:lnTo>
                      <a:pt x="21241" y="369570"/>
                    </a:lnTo>
                    <a:lnTo>
                      <a:pt x="33147" y="369570"/>
                    </a:lnTo>
                    <a:lnTo>
                      <a:pt x="33147" y="585788"/>
                    </a:lnTo>
                    <a:lnTo>
                      <a:pt x="90297" y="585788"/>
                    </a:lnTo>
                    <a:lnTo>
                      <a:pt x="90297" y="369570"/>
                    </a:lnTo>
                    <a:lnTo>
                      <a:pt x="128397" y="369570"/>
                    </a:lnTo>
                    <a:lnTo>
                      <a:pt x="128397" y="584835"/>
                    </a:lnTo>
                    <a:lnTo>
                      <a:pt x="185547" y="584835"/>
                    </a:lnTo>
                    <a:lnTo>
                      <a:pt x="185547" y="369570"/>
                    </a:lnTo>
                    <a:lnTo>
                      <a:pt x="239840" y="369570"/>
                    </a:lnTo>
                    <a:lnTo>
                      <a:pt x="185547" y="166783"/>
                    </a:lnTo>
                    <a:lnTo>
                      <a:pt x="185547" y="100965"/>
                    </a:lnTo>
                    <a:lnTo>
                      <a:pt x="223647" y="240030"/>
                    </a:lnTo>
                    <a:cubicBezTo>
                      <a:pt x="227327" y="252273"/>
                      <a:pt x="238488" y="260740"/>
                      <a:pt x="251270" y="260985"/>
                    </a:cubicBezTo>
                    <a:cubicBezTo>
                      <a:pt x="253847" y="261139"/>
                      <a:pt x="256430" y="260816"/>
                      <a:pt x="258890" y="260032"/>
                    </a:cubicBezTo>
                    <a:cubicBezTo>
                      <a:pt x="273179" y="254255"/>
                      <a:pt x="280906" y="238718"/>
                      <a:pt x="276892" y="223837"/>
                    </a:cubicBezTo>
                    <a:close/>
                  </a:path>
                </a:pathLst>
              </a:custGeom>
              <a:solidFill>
                <a:srgbClr val="000000"/>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A29A3CD4-C124-4FB6-9E90-A7E67F13AAF0}"/>
                  </a:ext>
                </a:extLst>
              </p:cNvPr>
              <p:cNvSpPr/>
              <p:nvPr/>
            </p:nvSpPr>
            <p:spPr>
              <a:xfrm>
                <a:off x="2554906" y="3845081"/>
                <a:ext cx="333375" cy="581025"/>
              </a:xfrm>
              <a:custGeom>
                <a:avLst/>
                <a:gdLst>
                  <a:gd name="connsiteX0" fmla="*/ 338477 w 333375"/>
                  <a:gd name="connsiteY0" fmla="*/ 223837 h 581025"/>
                  <a:gd name="connsiteX1" fmla="*/ 295615 w 333375"/>
                  <a:gd name="connsiteY1" fmla="*/ 65723 h 581025"/>
                  <a:gd name="connsiteX2" fmla="*/ 287042 w 333375"/>
                  <a:gd name="connsiteY2" fmla="*/ 50483 h 581025"/>
                  <a:gd name="connsiteX3" fmla="*/ 221320 w 333375"/>
                  <a:gd name="connsiteY3" fmla="*/ 8573 h 581025"/>
                  <a:gd name="connsiteX4" fmla="*/ 118450 w 333375"/>
                  <a:gd name="connsiteY4" fmla="*/ 8573 h 581025"/>
                  <a:gd name="connsiteX5" fmla="*/ 52727 w 333375"/>
                  <a:gd name="connsiteY5" fmla="*/ 50483 h 581025"/>
                  <a:gd name="connsiteX6" fmla="*/ 44059 w 333375"/>
                  <a:gd name="connsiteY6" fmla="*/ 65723 h 581025"/>
                  <a:gd name="connsiteX7" fmla="*/ 1197 w 333375"/>
                  <a:gd name="connsiteY7" fmla="*/ 223837 h 581025"/>
                  <a:gd name="connsiteX8" fmla="*/ 20832 w 333375"/>
                  <a:gd name="connsiteY8" fmla="*/ 259927 h 581025"/>
                  <a:gd name="connsiteX9" fmla="*/ 21199 w 333375"/>
                  <a:gd name="connsiteY9" fmla="*/ 260032 h 581025"/>
                  <a:gd name="connsiteX10" fmla="*/ 28819 w 333375"/>
                  <a:gd name="connsiteY10" fmla="*/ 260985 h 581025"/>
                  <a:gd name="connsiteX11" fmla="*/ 56537 w 333375"/>
                  <a:gd name="connsiteY11" fmla="*/ 240030 h 581025"/>
                  <a:gd name="connsiteX12" fmla="*/ 94637 w 333375"/>
                  <a:gd name="connsiteY12" fmla="*/ 100965 h 581025"/>
                  <a:gd name="connsiteX13" fmla="*/ 94637 w 333375"/>
                  <a:gd name="connsiteY13" fmla="*/ 166687 h 581025"/>
                  <a:gd name="connsiteX14" fmla="*/ 94637 w 333375"/>
                  <a:gd name="connsiteY14" fmla="*/ 166687 h 581025"/>
                  <a:gd name="connsiteX15" fmla="*/ 40249 w 333375"/>
                  <a:gd name="connsiteY15" fmla="*/ 369570 h 581025"/>
                  <a:gd name="connsiteX16" fmla="*/ 94637 w 333375"/>
                  <a:gd name="connsiteY16" fmla="*/ 369570 h 581025"/>
                  <a:gd name="connsiteX17" fmla="*/ 94637 w 333375"/>
                  <a:gd name="connsiteY17" fmla="*/ 585788 h 581025"/>
                  <a:gd name="connsiteX18" fmla="*/ 151787 w 333375"/>
                  <a:gd name="connsiteY18" fmla="*/ 585788 h 581025"/>
                  <a:gd name="connsiteX19" fmla="*/ 151787 w 333375"/>
                  <a:gd name="connsiteY19" fmla="*/ 369570 h 581025"/>
                  <a:gd name="connsiteX20" fmla="*/ 189887 w 333375"/>
                  <a:gd name="connsiteY20" fmla="*/ 369570 h 581025"/>
                  <a:gd name="connsiteX21" fmla="*/ 189887 w 333375"/>
                  <a:gd name="connsiteY21" fmla="*/ 584835 h 581025"/>
                  <a:gd name="connsiteX22" fmla="*/ 247037 w 333375"/>
                  <a:gd name="connsiteY22" fmla="*/ 584835 h 581025"/>
                  <a:gd name="connsiteX23" fmla="*/ 247037 w 333375"/>
                  <a:gd name="connsiteY23" fmla="*/ 369570 h 581025"/>
                  <a:gd name="connsiteX24" fmla="*/ 301330 w 333375"/>
                  <a:gd name="connsiteY24" fmla="*/ 369570 h 581025"/>
                  <a:gd name="connsiteX25" fmla="*/ 247037 w 333375"/>
                  <a:gd name="connsiteY25" fmla="*/ 166783 h 581025"/>
                  <a:gd name="connsiteX26" fmla="*/ 247037 w 333375"/>
                  <a:gd name="connsiteY26" fmla="*/ 100965 h 581025"/>
                  <a:gd name="connsiteX27" fmla="*/ 285137 w 333375"/>
                  <a:gd name="connsiteY27" fmla="*/ 240030 h 581025"/>
                  <a:gd name="connsiteX28" fmla="*/ 312760 w 333375"/>
                  <a:gd name="connsiteY28" fmla="*/ 260985 h 581025"/>
                  <a:gd name="connsiteX29" fmla="*/ 320380 w 333375"/>
                  <a:gd name="connsiteY29" fmla="*/ 260032 h 581025"/>
                  <a:gd name="connsiteX30" fmla="*/ 338477 w 333375"/>
                  <a:gd name="connsiteY30" fmla="*/ 2238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3375" h="581025">
                    <a:moveTo>
                      <a:pt x="338477" y="223837"/>
                    </a:moveTo>
                    <a:lnTo>
                      <a:pt x="295615" y="65723"/>
                    </a:lnTo>
                    <a:cubicBezTo>
                      <a:pt x="293925" y="60068"/>
                      <a:pt x="290996" y="54863"/>
                      <a:pt x="287042" y="50483"/>
                    </a:cubicBezTo>
                    <a:cubicBezTo>
                      <a:pt x="268785" y="31477"/>
                      <a:pt x="246252" y="17109"/>
                      <a:pt x="221320" y="8573"/>
                    </a:cubicBezTo>
                    <a:cubicBezTo>
                      <a:pt x="187982" y="-2858"/>
                      <a:pt x="151787" y="-2858"/>
                      <a:pt x="118450" y="8573"/>
                    </a:cubicBezTo>
                    <a:cubicBezTo>
                      <a:pt x="93405" y="16875"/>
                      <a:pt x="70820" y="31278"/>
                      <a:pt x="52727" y="50483"/>
                    </a:cubicBezTo>
                    <a:cubicBezTo>
                      <a:pt x="48903" y="54971"/>
                      <a:pt x="45962" y="60142"/>
                      <a:pt x="44059" y="65723"/>
                    </a:cubicBezTo>
                    <a:lnTo>
                      <a:pt x="1197" y="223837"/>
                    </a:lnTo>
                    <a:cubicBezTo>
                      <a:pt x="-3347" y="239225"/>
                      <a:pt x="5444" y="255383"/>
                      <a:pt x="20832" y="259927"/>
                    </a:cubicBezTo>
                    <a:cubicBezTo>
                      <a:pt x="20954" y="259963"/>
                      <a:pt x="21076" y="259998"/>
                      <a:pt x="21199" y="260032"/>
                    </a:cubicBezTo>
                    <a:cubicBezTo>
                      <a:pt x="23659" y="260816"/>
                      <a:pt x="26242" y="261139"/>
                      <a:pt x="28819" y="260985"/>
                    </a:cubicBezTo>
                    <a:cubicBezTo>
                      <a:pt x="41626" y="260751"/>
                      <a:pt x="52820" y="252288"/>
                      <a:pt x="56537" y="240030"/>
                    </a:cubicBezTo>
                    <a:lnTo>
                      <a:pt x="94637" y="100965"/>
                    </a:lnTo>
                    <a:lnTo>
                      <a:pt x="94637" y="166687"/>
                    </a:lnTo>
                    <a:lnTo>
                      <a:pt x="94637" y="166687"/>
                    </a:lnTo>
                    <a:lnTo>
                      <a:pt x="40249" y="369570"/>
                    </a:lnTo>
                    <a:lnTo>
                      <a:pt x="94637" y="369570"/>
                    </a:lnTo>
                    <a:lnTo>
                      <a:pt x="94637" y="585788"/>
                    </a:lnTo>
                    <a:lnTo>
                      <a:pt x="151787" y="585788"/>
                    </a:lnTo>
                    <a:lnTo>
                      <a:pt x="151787" y="369570"/>
                    </a:lnTo>
                    <a:lnTo>
                      <a:pt x="189887" y="369570"/>
                    </a:lnTo>
                    <a:lnTo>
                      <a:pt x="189887" y="584835"/>
                    </a:lnTo>
                    <a:lnTo>
                      <a:pt x="247037" y="584835"/>
                    </a:lnTo>
                    <a:lnTo>
                      <a:pt x="247037" y="369570"/>
                    </a:lnTo>
                    <a:lnTo>
                      <a:pt x="301330" y="369570"/>
                    </a:lnTo>
                    <a:lnTo>
                      <a:pt x="247037" y="166783"/>
                    </a:lnTo>
                    <a:lnTo>
                      <a:pt x="247037" y="100965"/>
                    </a:lnTo>
                    <a:lnTo>
                      <a:pt x="285137" y="240030"/>
                    </a:lnTo>
                    <a:cubicBezTo>
                      <a:pt x="288817" y="252273"/>
                      <a:pt x="299978" y="260740"/>
                      <a:pt x="312760" y="260985"/>
                    </a:cubicBezTo>
                    <a:cubicBezTo>
                      <a:pt x="315337" y="261139"/>
                      <a:pt x="317920" y="260816"/>
                      <a:pt x="320380" y="260032"/>
                    </a:cubicBezTo>
                    <a:cubicBezTo>
                      <a:pt x="334706" y="254290"/>
                      <a:pt x="342479" y="238744"/>
                      <a:pt x="338477" y="223837"/>
                    </a:cubicBezTo>
                    <a:close/>
                  </a:path>
                </a:pathLst>
              </a:custGeom>
              <a:solidFill>
                <a:srgbClr val="000000"/>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4B05D6F-6B4F-4FE0-A212-AED02146A3B1}"/>
                  </a:ext>
                </a:extLst>
              </p:cNvPr>
              <p:cNvSpPr/>
              <p:nvPr/>
            </p:nvSpPr>
            <p:spPr>
              <a:xfrm>
                <a:off x="289519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691AA89-17D5-46C6-B4DA-8B51C3532F7C}"/>
                  </a:ext>
                </a:extLst>
              </p:cNvPr>
              <p:cNvSpPr/>
              <p:nvPr/>
            </p:nvSpPr>
            <p:spPr>
              <a:xfrm>
                <a:off x="2418943"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01636D-263E-4FAF-95E0-F24C5A81DFA0}"/>
                  </a:ext>
                </a:extLst>
              </p:cNvPr>
              <p:cNvSpPr/>
              <p:nvPr/>
            </p:nvSpPr>
            <p:spPr>
              <a:xfrm>
                <a:off x="2657068" y="3691728"/>
                <a:ext cx="133350" cy="133350"/>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rgbClr val="000000"/>
              </a:solidFill>
              <a:ln w="9525" cap="flat">
                <a:noFill/>
                <a:prstDash val="solid"/>
                <a:miter/>
              </a:ln>
            </p:spPr>
            <p:txBody>
              <a:bodyPr rtlCol="0" anchor="ctr"/>
              <a:lstStyle/>
              <a:p>
                <a:endParaRPr lang="en-US"/>
              </a:p>
            </p:txBody>
          </p:sp>
        </p:grpSp>
      </p:grpSp>
      <p:cxnSp>
        <p:nvCxnSpPr>
          <p:cNvPr id="69" name="Straight Arrow Connector 68">
            <a:extLst>
              <a:ext uri="{FF2B5EF4-FFF2-40B4-BE49-F238E27FC236}">
                <a16:creationId xmlns:a16="http://schemas.microsoft.com/office/drawing/2014/main" id="{26CB944D-7601-4E48-BC38-5C5B6A5BCE1B}"/>
              </a:ext>
            </a:extLst>
          </p:cNvPr>
          <p:cNvCxnSpPr>
            <a:stCxn id="17" idx="6"/>
            <a:endCxn id="6" idx="2"/>
          </p:cNvCxnSpPr>
          <p:nvPr/>
        </p:nvCxnSpPr>
        <p:spPr>
          <a:xfrm flipV="1">
            <a:off x="4881521" y="2023497"/>
            <a:ext cx="3357011" cy="1787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D2F58AA7-CA13-4DC9-88B7-754C144C254A}"/>
              </a:ext>
            </a:extLst>
          </p:cNvPr>
          <p:cNvCxnSpPr>
            <a:stCxn id="17" idx="6"/>
            <a:endCxn id="49" idx="2"/>
          </p:cNvCxnSpPr>
          <p:nvPr/>
        </p:nvCxnSpPr>
        <p:spPr>
          <a:xfrm flipV="1">
            <a:off x="4881521" y="3684119"/>
            <a:ext cx="3357011" cy="12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BD610585-6642-47C1-BC60-D6B64C1C1040}"/>
              </a:ext>
            </a:extLst>
          </p:cNvPr>
          <p:cNvCxnSpPr>
            <a:stCxn id="17" idx="6"/>
            <a:endCxn id="59" idx="2"/>
          </p:cNvCxnSpPr>
          <p:nvPr/>
        </p:nvCxnSpPr>
        <p:spPr>
          <a:xfrm>
            <a:off x="4881521" y="3811481"/>
            <a:ext cx="3357011" cy="1608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8A6AA7E4-E577-4B37-BE83-28FEAB221459}"/>
              </a:ext>
            </a:extLst>
          </p:cNvPr>
          <p:cNvSpPr/>
          <p:nvPr/>
        </p:nvSpPr>
        <p:spPr>
          <a:xfrm>
            <a:off x="2276272" y="1319753"/>
            <a:ext cx="9007813" cy="5040259"/>
          </a:xfrm>
          <a:prstGeom prst="round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48E10468-70DD-4F74-883B-1145F84EF29A}"/>
              </a:ext>
            </a:extLst>
          </p:cNvPr>
          <p:cNvSpPr txBox="1"/>
          <p:nvPr/>
        </p:nvSpPr>
        <p:spPr>
          <a:xfrm>
            <a:off x="900706" y="3378217"/>
            <a:ext cx="960519" cy="461665"/>
          </a:xfrm>
          <a:prstGeom prst="rect">
            <a:avLst/>
          </a:prstGeom>
          <a:noFill/>
        </p:spPr>
        <p:txBody>
          <a:bodyPr wrap="none" rtlCol="0">
            <a:spAutoFit/>
          </a:bodyPr>
          <a:lstStyle/>
          <a:p>
            <a:r>
              <a:rPr lang="en-US" sz="2400" b="1" dirty="0"/>
              <a:t>CNA 1</a:t>
            </a:r>
          </a:p>
        </p:txBody>
      </p:sp>
      <p:sp>
        <p:nvSpPr>
          <p:cNvPr id="68" name="TextBox 67">
            <a:extLst>
              <a:ext uri="{FF2B5EF4-FFF2-40B4-BE49-F238E27FC236}">
                <a16:creationId xmlns:a16="http://schemas.microsoft.com/office/drawing/2014/main" id="{AD547471-3B04-4A8E-A098-923EC8B57323}"/>
              </a:ext>
            </a:extLst>
          </p:cNvPr>
          <p:cNvSpPr txBox="1"/>
          <p:nvPr/>
        </p:nvSpPr>
        <p:spPr>
          <a:xfrm>
            <a:off x="9706241" y="1833102"/>
            <a:ext cx="1516377" cy="369332"/>
          </a:xfrm>
          <a:prstGeom prst="rect">
            <a:avLst/>
          </a:prstGeom>
          <a:noFill/>
        </p:spPr>
        <p:txBody>
          <a:bodyPr wrap="none" rtlCol="0">
            <a:spAutoFit/>
          </a:bodyPr>
          <a:lstStyle/>
          <a:p>
            <a:r>
              <a:rPr lang="en-US" dirty="0"/>
              <a:t>Pseudo-CNA 1</a:t>
            </a:r>
          </a:p>
        </p:txBody>
      </p:sp>
      <p:sp>
        <p:nvSpPr>
          <p:cNvPr id="70" name="TextBox 69">
            <a:extLst>
              <a:ext uri="{FF2B5EF4-FFF2-40B4-BE49-F238E27FC236}">
                <a16:creationId xmlns:a16="http://schemas.microsoft.com/office/drawing/2014/main" id="{E3E5C14E-AD08-4677-BE24-EED5E9784639}"/>
              </a:ext>
            </a:extLst>
          </p:cNvPr>
          <p:cNvSpPr txBox="1"/>
          <p:nvPr/>
        </p:nvSpPr>
        <p:spPr>
          <a:xfrm>
            <a:off x="9780735" y="3415321"/>
            <a:ext cx="1516377" cy="369332"/>
          </a:xfrm>
          <a:prstGeom prst="rect">
            <a:avLst/>
          </a:prstGeom>
          <a:noFill/>
        </p:spPr>
        <p:txBody>
          <a:bodyPr wrap="none" rtlCol="0">
            <a:spAutoFit/>
          </a:bodyPr>
          <a:lstStyle/>
          <a:p>
            <a:r>
              <a:rPr lang="en-US" dirty="0"/>
              <a:t>Pseudo-CNA 2</a:t>
            </a:r>
          </a:p>
        </p:txBody>
      </p:sp>
      <p:sp>
        <p:nvSpPr>
          <p:cNvPr id="72" name="TextBox 71">
            <a:extLst>
              <a:ext uri="{FF2B5EF4-FFF2-40B4-BE49-F238E27FC236}">
                <a16:creationId xmlns:a16="http://schemas.microsoft.com/office/drawing/2014/main" id="{AC49DFA2-DDB2-465C-8245-B75015CD91BE}"/>
              </a:ext>
            </a:extLst>
          </p:cNvPr>
          <p:cNvSpPr txBox="1"/>
          <p:nvPr/>
        </p:nvSpPr>
        <p:spPr>
          <a:xfrm>
            <a:off x="9780735" y="5235560"/>
            <a:ext cx="1516377" cy="369332"/>
          </a:xfrm>
          <a:prstGeom prst="rect">
            <a:avLst/>
          </a:prstGeom>
          <a:noFill/>
        </p:spPr>
        <p:txBody>
          <a:bodyPr wrap="none" rtlCol="0">
            <a:spAutoFit/>
          </a:bodyPr>
          <a:lstStyle/>
          <a:p>
            <a:r>
              <a:rPr lang="en-US" dirty="0"/>
              <a:t>Pseudo-CNA 3</a:t>
            </a:r>
          </a:p>
        </p:txBody>
      </p:sp>
      <p:pic>
        <p:nvPicPr>
          <p:cNvPr id="30" name="Audio 29">
            <a:hlinkClick r:id="" action="ppaction://media"/>
            <a:extLst>
              <a:ext uri="{FF2B5EF4-FFF2-40B4-BE49-F238E27FC236}">
                <a16:creationId xmlns:a16="http://schemas.microsoft.com/office/drawing/2014/main" id="{18759DEC-8C90-459C-A6EF-835158F674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38112399"/>
      </p:ext>
    </p:extLst>
  </p:cSld>
  <p:clrMapOvr>
    <a:masterClrMapping/>
  </p:clrMapOvr>
  <mc:AlternateContent xmlns:mc="http://schemas.openxmlformats.org/markup-compatibility/2006" xmlns:p14="http://schemas.microsoft.com/office/powerpoint/2010/main">
    <mc:Choice Requires="p14">
      <p:transition spd="slow" p14:dur="2000" advTm="12094"/>
    </mc:Choice>
    <mc:Fallback xmlns="">
      <p:transition spd="slow" advTm="1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Scope</a:t>
            </a:r>
          </a:p>
        </p:txBody>
      </p:sp>
      <p:pic>
        <p:nvPicPr>
          <p:cNvPr id="2" name="Audio 1">
            <a:hlinkClick r:id="" action="ppaction://media"/>
            <a:extLst>
              <a:ext uri="{FF2B5EF4-FFF2-40B4-BE49-F238E27FC236}">
                <a16:creationId xmlns:a16="http://schemas.microsoft.com/office/drawing/2014/main" id="{3D5C45B3-645B-47FC-AF84-573E0B0767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4" name="Slide Number Placeholder 3">
            <a:extLst>
              <a:ext uri="{FF2B5EF4-FFF2-40B4-BE49-F238E27FC236}">
                <a16:creationId xmlns:a16="http://schemas.microsoft.com/office/drawing/2014/main" id="{8F4EFDE5-D44C-4E3E-8BBE-32B4172BD5B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17</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4013515329"/>
      </p:ext>
    </p:extLst>
  </p:cSld>
  <p:clrMapOvr>
    <a:masterClrMapping/>
  </p:clrMapOvr>
  <mc:AlternateContent xmlns:mc="http://schemas.openxmlformats.org/markup-compatibility/2006" xmlns:p14="http://schemas.microsoft.com/office/powerpoint/2010/main">
    <mc:Choice Requires="p14">
      <p:transition spd="slow" p14:dur="2000" advTm="3306"/>
    </mc:Choice>
    <mc:Fallback xmlns="">
      <p:transition spd="slow" advTm="3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A CNA’s scope defines the vulnerabilities to which it is responsible for assigning CVE IDs</a:t>
            </a:r>
          </a:p>
          <a:p>
            <a:pPr marL="231775" indent="-231775">
              <a:spcBef>
                <a:spcPts val="1200"/>
              </a:spcBef>
              <a:buClr>
                <a:schemeClr val="tx2"/>
              </a:buClr>
              <a:buSzPct val="120000"/>
              <a:buFont typeface="Wingdings" pitchFamily="2" charset="2"/>
              <a:buChar char="§"/>
            </a:pPr>
            <a:r>
              <a:rPr lang="en-US" dirty="0">
                <a:latin typeface="Helvetica LT Std"/>
                <a:ea typeface="+mn-ea"/>
                <a:cs typeface="Arial" pitchFamily="34" charset="0"/>
              </a:rPr>
              <a:t>The scope sets expectations, which should:</a:t>
            </a:r>
          </a:p>
          <a:p>
            <a:pPr marL="515938" lvl="1">
              <a:spcBef>
                <a:spcPts val="1200"/>
              </a:spcBef>
              <a:buClr>
                <a:schemeClr val="tx2"/>
              </a:buClr>
              <a:buSzPct val="120000"/>
              <a:buChar char="–"/>
            </a:pPr>
            <a:r>
              <a:rPr lang="en-US" dirty="0">
                <a:latin typeface="Helvetica LT Std"/>
                <a:ea typeface="+mn-ea"/>
                <a:cs typeface="Arial" pitchFamily="34" charset="0"/>
              </a:rPr>
              <a:t>Prevent CNAs with overlapping scopes (e.g., their Root CNA) from assigning duplicate IDs</a:t>
            </a:r>
          </a:p>
          <a:p>
            <a:pPr marL="515938" lvl="1">
              <a:spcBef>
                <a:spcPts val="1200"/>
              </a:spcBef>
              <a:buClr>
                <a:schemeClr val="tx2"/>
              </a:buClr>
              <a:buSzPct val="120000"/>
              <a:buChar char="–"/>
            </a:pPr>
            <a:r>
              <a:rPr lang="en-US" dirty="0">
                <a:latin typeface="Helvetica LT Std"/>
                <a:ea typeface="+mn-ea"/>
                <a:cs typeface="Arial" pitchFamily="34" charset="0"/>
              </a:rPr>
              <a:t>Save reporters’ time and frustration by preventing them from reporting irrelevant issues</a:t>
            </a:r>
          </a:p>
          <a:p>
            <a:pPr marL="515938" lvl="1">
              <a:spcBef>
                <a:spcPts val="1200"/>
              </a:spcBef>
              <a:buClr>
                <a:schemeClr val="tx2"/>
              </a:buClr>
              <a:buSzPct val="120000"/>
              <a:buChar char="–"/>
            </a:pPr>
            <a:r>
              <a:rPr lang="en-US" dirty="0">
                <a:latin typeface="Helvetica LT Std"/>
                <a:ea typeface="+mn-ea"/>
                <a:cs typeface="Arial" pitchFamily="34" charset="0"/>
              </a:rPr>
              <a:t>Save the CNA time by reducing the number of unwanted reports</a:t>
            </a:r>
          </a:p>
          <a:p>
            <a:pPr marL="515938" lvl="1">
              <a:spcBef>
                <a:spcPts val="1200"/>
              </a:spcBef>
              <a:buClr>
                <a:schemeClr val="tx2"/>
              </a:buClr>
              <a:buSzPct val="120000"/>
              <a:buChar char="–"/>
            </a:pPr>
            <a:r>
              <a:rPr lang="en-US" dirty="0">
                <a:latin typeface="Helvetica LT Std"/>
                <a:ea typeface="+mn-ea"/>
                <a:cs typeface="Arial" pitchFamily="34" charset="0"/>
              </a:rPr>
              <a:t>Save the Root CNA time by reducing the number of complaints by unhappy reporters</a:t>
            </a:r>
          </a:p>
          <a:p>
            <a:pPr marL="231775" indent="-231775">
              <a:spcBef>
                <a:spcPts val="1200"/>
              </a:spcBef>
              <a:buClr>
                <a:schemeClr val="tx2"/>
              </a:buClr>
              <a:buSzPct val="120000"/>
              <a:buFont typeface="Wingdings" pitchFamily="2" charset="2"/>
              <a:buChar char="§"/>
            </a:pPr>
            <a:endParaRPr lang="en-US" dirty="0">
              <a:latin typeface="Helvetica LT Std"/>
              <a:ea typeface="+mn-ea"/>
              <a:cs typeface="Arial" pitchFamily="34" charset="0"/>
            </a:endParaRPr>
          </a:p>
        </p:txBody>
      </p:sp>
      <p:sp>
        <p:nvSpPr>
          <p:cNvPr id="5" name="Slide Number Placeholder 3">
            <a:extLst>
              <a:ext uri="{FF2B5EF4-FFF2-40B4-BE49-F238E27FC236}">
                <a16:creationId xmlns:a16="http://schemas.microsoft.com/office/drawing/2014/main" id="{6DBDB4CF-F901-45E7-BF5A-12889617CA2B}"/>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18</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Defining Scope</a:t>
            </a:r>
          </a:p>
        </p:txBody>
      </p:sp>
      <p:pic>
        <p:nvPicPr>
          <p:cNvPr id="6" name="Audio 5">
            <a:hlinkClick r:id="" action="ppaction://media"/>
            <a:extLst>
              <a:ext uri="{FF2B5EF4-FFF2-40B4-BE49-F238E27FC236}">
                <a16:creationId xmlns:a16="http://schemas.microsoft.com/office/drawing/2014/main" id="{E068F4D5-B467-48F6-ADDB-88D44465F2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07268828"/>
      </p:ext>
    </p:extLst>
  </p:cSld>
  <p:clrMapOvr>
    <a:masterClrMapping/>
  </p:clrMapOvr>
  <mc:AlternateContent xmlns:mc="http://schemas.openxmlformats.org/markup-compatibility/2006" xmlns:p14="http://schemas.microsoft.com/office/powerpoint/2010/main">
    <mc:Choice Requires="p14">
      <p:transition spd="slow" p14:dur="2000" advTm="31370"/>
    </mc:Choice>
    <mc:Fallback xmlns="">
      <p:transition spd="slow" advTm="3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2E41-7C7F-4537-975C-21E8DE214115}"/>
              </a:ext>
            </a:extLst>
          </p:cNvPr>
          <p:cNvSpPr>
            <a:spLocks noGrp="1"/>
          </p:cNvSpPr>
          <p:nvPr>
            <p:ph type="title"/>
          </p:nvPr>
        </p:nvSpPr>
        <p:spPr/>
        <p:txBody>
          <a:bodyPr/>
          <a:lstStyle/>
          <a:p>
            <a:r>
              <a:rPr lang="en-US" dirty="0"/>
              <a:t>Scope Specificity</a:t>
            </a:r>
          </a:p>
        </p:txBody>
      </p:sp>
      <p:sp>
        <p:nvSpPr>
          <p:cNvPr id="3" name="Content Placeholder 2">
            <a:extLst>
              <a:ext uri="{FF2B5EF4-FFF2-40B4-BE49-F238E27FC236}">
                <a16:creationId xmlns:a16="http://schemas.microsoft.com/office/drawing/2014/main" id="{3E4476FA-8D23-4D07-B77E-2229E08D2B44}"/>
              </a:ext>
            </a:extLst>
          </p:cNvPr>
          <p:cNvSpPr>
            <a:spLocks noGrp="1"/>
          </p:cNvSpPr>
          <p:nvPr>
            <p:ph idx="1"/>
          </p:nvPr>
        </p:nvSpPr>
        <p:spPr>
          <a:xfrm>
            <a:off x="616449" y="1304926"/>
            <a:ext cx="11236720" cy="4794737"/>
          </a:xfrm>
        </p:spPr>
        <p:txBody>
          <a:bodyPr vert="horz" lIns="91440" tIns="45720" rIns="91440" bIns="45720" rtlCol="0">
            <a:normAutofit/>
          </a:bodyPr>
          <a:lstStyle/>
          <a:p>
            <a:pPr marL="231775" indent="-231775" defTabSz="914400">
              <a:spcAft>
                <a:spcPts val="600"/>
              </a:spcAft>
            </a:pPr>
            <a:r>
              <a:rPr lang="en-US" sz="2000" dirty="0"/>
              <a:t>Scope should be available on CNA’s website (e.g., on their disclosure/security policy page). </a:t>
            </a:r>
          </a:p>
          <a:p>
            <a:pPr marL="231775" indent="-231775" defTabSz="914400">
              <a:spcAft>
                <a:spcPts val="600"/>
              </a:spcAft>
            </a:pPr>
            <a:r>
              <a:rPr lang="en-US" sz="2000" dirty="0"/>
              <a:t>The scope should state: </a:t>
            </a:r>
          </a:p>
          <a:p>
            <a:pPr marL="515938" lvl="1" indent="-228600" defTabSz="914400">
              <a:spcAft>
                <a:spcPts val="600"/>
              </a:spcAft>
              <a:buSzPct val="120000"/>
            </a:pPr>
            <a:r>
              <a:rPr lang="en-US" sz="2000" dirty="0"/>
              <a:t>Be a blanket statement that specifies components covered and not covered.</a:t>
            </a:r>
          </a:p>
          <a:p>
            <a:pPr marL="515938" lvl="1" indent="-228600" defTabSz="914400">
              <a:spcAft>
                <a:spcPts val="600"/>
              </a:spcAft>
              <a:buSzPct val="120000"/>
            </a:pPr>
            <a:r>
              <a:rPr lang="en-US" sz="2000" dirty="0"/>
              <a:t>Specify coverage for components not apart of CNA’s core business or purpose.</a:t>
            </a:r>
          </a:p>
          <a:p>
            <a:pPr marL="515938" lvl="1" indent="-228600" defTabSz="914400">
              <a:spcAft>
                <a:spcPts val="600"/>
              </a:spcAft>
              <a:buSzPct val="120000"/>
            </a:pPr>
            <a:r>
              <a:rPr lang="en-US" sz="2000" dirty="0"/>
              <a:t>Indicate if end-of-life components will be covered according to the end-of-life rules or if other CNAs should assume responsibility if they have a need to reference such vulnerabilities. </a:t>
            </a:r>
          </a:p>
          <a:p>
            <a:pPr marL="1200150" lvl="2" indent="-285750" defTabSz="914400">
              <a:spcBef>
                <a:spcPts val="500"/>
              </a:spcBef>
              <a:spcAft>
                <a:spcPts val="600"/>
              </a:spcAft>
            </a:pPr>
            <a:r>
              <a:rPr lang="en-US" sz="1800" dirty="0"/>
              <a:t>If a CNA specifies that it will not assign for end-of-life components, other CNAs may assign for those components. </a:t>
            </a:r>
          </a:p>
          <a:p>
            <a:pPr marL="231775" indent="-231775" defTabSz="914400">
              <a:spcAft>
                <a:spcPts val="600"/>
              </a:spcAft>
            </a:pPr>
            <a:endParaRPr lang="en-US" sz="2000" dirty="0"/>
          </a:p>
        </p:txBody>
      </p:sp>
      <p:sp>
        <p:nvSpPr>
          <p:cNvPr id="4" name="Slide Number Placeholder 3">
            <a:extLst>
              <a:ext uri="{FF2B5EF4-FFF2-40B4-BE49-F238E27FC236}">
                <a16:creationId xmlns:a16="http://schemas.microsoft.com/office/drawing/2014/main" id="{0E44CA85-77BA-4FE2-A562-98F49A2EEC09}"/>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19</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5" name="TextBox 4">
            <a:extLst>
              <a:ext uri="{FF2B5EF4-FFF2-40B4-BE49-F238E27FC236}">
                <a16:creationId xmlns:a16="http://schemas.microsoft.com/office/drawing/2014/main" id="{4AE0C6E3-F904-4CAE-BE3B-19FF10489791}"/>
              </a:ext>
            </a:extLst>
          </p:cNvPr>
          <p:cNvSpPr txBox="1"/>
          <p:nvPr/>
        </p:nvSpPr>
        <p:spPr>
          <a:xfrm>
            <a:off x="1932304" y="4574558"/>
            <a:ext cx="9081258" cy="1323439"/>
          </a:xfrm>
          <a:prstGeom prst="rect">
            <a:avLst/>
          </a:prstGeom>
          <a:noFill/>
          <a:ln w="38100">
            <a:solidFill>
              <a:schemeClr val="accent1"/>
            </a:solidFill>
          </a:ln>
        </p:spPr>
        <p:txBody>
          <a:bodyPr wrap="square" rtlCol="0">
            <a:spAutoFit/>
          </a:bodyPr>
          <a:lstStyle/>
          <a:p>
            <a:r>
              <a:rPr lang="en-US" sz="1600" b="1" dirty="0">
                <a:latin typeface="Helvetica LT Std"/>
              </a:rPr>
              <a:t>Example Scope statements:</a:t>
            </a:r>
          </a:p>
          <a:p>
            <a:pPr marL="285750" indent="-285750">
              <a:buFont typeface="Wingdings" panose="05000000000000000000" pitchFamily="2" charset="2"/>
              <a:buChar char="§"/>
            </a:pPr>
            <a:r>
              <a:rPr lang="en-US" sz="1600" dirty="0"/>
              <a:t>All ZYX products (supported products and end-of-life/end-of-service products), as well as vulnerabilities in third-party software discovered by ZYX that are not in another CNA’s scope.</a:t>
            </a:r>
          </a:p>
          <a:p>
            <a:pPr marL="285750" indent="-285750">
              <a:buFont typeface="Wingdings" panose="05000000000000000000" pitchFamily="2" charset="2"/>
              <a:buChar char="§"/>
            </a:pPr>
            <a:r>
              <a:rPr lang="en-US" sz="1600" dirty="0"/>
              <a:t>All XYZ products, as well as vulnerabilities in third-party robots and robot components (software and hardware) discovered by XYZ that are not in another CNA’s scope.</a:t>
            </a:r>
          </a:p>
        </p:txBody>
      </p:sp>
      <p:pic>
        <p:nvPicPr>
          <p:cNvPr id="11" name="Audio 10">
            <a:hlinkClick r:id="" action="ppaction://media"/>
            <a:extLst>
              <a:ext uri="{FF2B5EF4-FFF2-40B4-BE49-F238E27FC236}">
                <a16:creationId xmlns:a16="http://schemas.microsoft.com/office/drawing/2014/main" id="{3220CFCB-1729-49AB-B6CE-D576756ED3A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1680811334"/>
      </p:ext>
    </p:extLst>
  </p:cSld>
  <p:clrMapOvr>
    <a:masterClrMapping/>
  </p:clrMapOvr>
  <mc:AlternateContent xmlns:mc="http://schemas.openxmlformats.org/markup-compatibility/2006" xmlns:p14="http://schemas.microsoft.com/office/powerpoint/2010/main">
    <mc:Choice Requires="p14">
      <p:transition spd="slow" p14:dur="2000" advTm="42133"/>
    </mc:Choice>
    <mc:Fallback xmlns="">
      <p:transition spd="slow" advTm="4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1200"/>
              </a:spcBef>
              <a:spcAft>
                <a:spcPts val="1200"/>
              </a:spcAft>
              <a:buClr>
                <a:schemeClr val="tx2"/>
              </a:buClr>
              <a:buSzPct val="120000"/>
              <a:buFont typeface="Wingdings" pitchFamily="2" charset="2"/>
              <a:buChar char="§"/>
            </a:pPr>
            <a:r>
              <a:rPr lang="en-US" dirty="0"/>
              <a:t>Defining CNAs</a:t>
            </a:r>
          </a:p>
          <a:p>
            <a:pPr marL="515938" lvl="1">
              <a:spcBef>
                <a:spcPts val="1200"/>
              </a:spcBef>
              <a:spcAft>
                <a:spcPts val="1200"/>
              </a:spcAft>
              <a:buClr>
                <a:schemeClr val="tx2"/>
              </a:buClr>
              <a:buSzPct val="120000"/>
              <a:buChar char="–"/>
            </a:pPr>
            <a:r>
              <a:rPr lang="en-US" dirty="0"/>
              <a:t>Includes role of the CNA; benefits of being a CNA; qualifications; requirements and cost</a:t>
            </a:r>
          </a:p>
          <a:p>
            <a:pPr marL="231775" indent="-231775">
              <a:spcBef>
                <a:spcPts val="1200"/>
              </a:spcBef>
              <a:spcAft>
                <a:spcPts val="1200"/>
              </a:spcAft>
              <a:buClr>
                <a:schemeClr val="tx2"/>
              </a:buClr>
              <a:buSzPct val="120000"/>
              <a:buFont typeface="Wingdings" pitchFamily="2" charset="2"/>
              <a:buChar char="§"/>
            </a:pPr>
            <a:r>
              <a:rPr lang="en-US" dirty="0"/>
              <a:t>How to Organize your CNA(s)</a:t>
            </a:r>
          </a:p>
          <a:p>
            <a:pPr marL="231775" indent="-231775">
              <a:spcBef>
                <a:spcPts val="1200"/>
              </a:spcBef>
              <a:spcAft>
                <a:spcPts val="1200"/>
              </a:spcAft>
              <a:buClr>
                <a:schemeClr val="tx2"/>
              </a:buClr>
              <a:buSzPct val="120000"/>
              <a:buFont typeface="Wingdings" pitchFamily="2" charset="2"/>
              <a:buChar char="§"/>
            </a:pPr>
            <a:r>
              <a:rPr lang="en-US" dirty="0"/>
              <a:t>Defining the scope of your coverage</a:t>
            </a:r>
          </a:p>
          <a:p>
            <a:pPr marL="231775" indent="-231775">
              <a:spcBef>
                <a:spcPts val="1200"/>
              </a:spcBef>
              <a:spcAft>
                <a:spcPts val="1200"/>
              </a:spcAft>
              <a:buClr>
                <a:schemeClr val="tx2"/>
              </a:buClr>
              <a:buSzPct val="120000"/>
              <a:buFont typeface="Wingdings" pitchFamily="2" charset="2"/>
              <a:buChar char="§"/>
            </a:pPr>
            <a:r>
              <a:rPr lang="en-US" dirty="0"/>
              <a:t>CNA internal processes</a:t>
            </a:r>
          </a:p>
          <a:p>
            <a:pPr marL="231775" indent="-231775">
              <a:spcBef>
                <a:spcPts val="1200"/>
              </a:spcBef>
              <a:spcAft>
                <a:spcPts val="1200"/>
              </a:spcAft>
              <a:buClr>
                <a:schemeClr val="tx2"/>
              </a:buClr>
              <a:buSzPct val="120000"/>
              <a:buFont typeface="Wingdings" pitchFamily="2" charset="2"/>
              <a:buChar char="§"/>
            </a:pPr>
            <a:r>
              <a:rPr lang="en-US" dirty="0"/>
              <a:t>CNA Resources and community involvement</a:t>
            </a:r>
          </a:p>
        </p:txBody>
      </p:sp>
      <p:sp>
        <p:nvSpPr>
          <p:cNvPr id="4" name="Slide Number Placeholder 3">
            <a:extLst>
              <a:ext uri="{FF2B5EF4-FFF2-40B4-BE49-F238E27FC236}">
                <a16:creationId xmlns:a16="http://schemas.microsoft.com/office/drawing/2014/main" id="{7BC55840-1E32-45CD-9CD7-65DC2B212B81}"/>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Overview</a:t>
            </a:r>
          </a:p>
        </p:txBody>
      </p:sp>
      <p:pic>
        <p:nvPicPr>
          <p:cNvPr id="11" name="Audio 10">
            <a:hlinkClick r:id="" action="ppaction://media"/>
            <a:extLst>
              <a:ext uri="{FF2B5EF4-FFF2-40B4-BE49-F238E27FC236}">
                <a16:creationId xmlns:a16="http://schemas.microsoft.com/office/drawing/2014/main" id="{838179F4-D664-46F7-8F19-00388E824A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06012359"/>
      </p:ext>
    </p:extLst>
  </p:cSld>
  <p:clrMapOvr>
    <a:masterClrMapping/>
  </p:clrMapOvr>
  <mc:AlternateContent xmlns:mc="http://schemas.openxmlformats.org/markup-compatibility/2006" xmlns:p14="http://schemas.microsoft.com/office/powerpoint/2010/main">
    <mc:Choice Requires="p14">
      <p:transition spd="slow" p14:dur="2000" advTm="18454"/>
    </mc:Choice>
    <mc:Fallback xmlns="">
      <p:transition spd="slow" advTm="18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3085EF8E-79E6-4517-A703-7E16B16B90E8}"/>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20</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Types of CNAs</a:t>
            </a:r>
          </a:p>
        </p:txBody>
      </p:sp>
      <p:sp>
        <p:nvSpPr>
          <p:cNvPr id="12" name="Rectangle: Rounded Corners 11">
            <a:extLst>
              <a:ext uri="{FF2B5EF4-FFF2-40B4-BE49-F238E27FC236}">
                <a16:creationId xmlns:a16="http://schemas.microsoft.com/office/drawing/2014/main" id="{30487BB0-9680-4FAE-A290-92C97834AA3E}"/>
              </a:ext>
            </a:extLst>
          </p:cNvPr>
          <p:cNvSpPr/>
          <p:nvPr/>
        </p:nvSpPr>
        <p:spPr>
          <a:xfrm>
            <a:off x="1155358" y="1566489"/>
            <a:ext cx="9881284" cy="4243416"/>
          </a:xfrm>
          <a:prstGeom prst="roundRect">
            <a:avLst/>
          </a:prstGeom>
          <a:solidFill>
            <a:schemeClr val="accent1">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6D0E683-039D-495B-BD9C-9BE626B8199C}"/>
              </a:ext>
            </a:extLst>
          </p:cNvPr>
          <p:cNvSpPr/>
          <p:nvPr/>
        </p:nvSpPr>
        <p:spPr>
          <a:xfrm>
            <a:off x="1641615" y="1858431"/>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p:txBody>
      </p:sp>
      <p:sp>
        <p:nvSpPr>
          <p:cNvPr id="14" name="Oval 13">
            <a:extLst>
              <a:ext uri="{FF2B5EF4-FFF2-40B4-BE49-F238E27FC236}">
                <a16:creationId xmlns:a16="http://schemas.microsoft.com/office/drawing/2014/main" id="{298C7AC1-8CC7-4D79-8CF5-0EB3FBF08B0A}"/>
              </a:ext>
            </a:extLst>
          </p:cNvPr>
          <p:cNvSpPr/>
          <p:nvPr/>
        </p:nvSpPr>
        <p:spPr>
          <a:xfrm>
            <a:off x="8247096" y="4303867"/>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a:t>
            </a:r>
          </a:p>
        </p:txBody>
      </p:sp>
      <p:sp>
        <p:nvSpPr>
          <p:cNvPr id="15" name="Oval 14">
            <a:extLst>
              <a:ext uri="{FF2B5EF4-FFF2-40B4-BE49-F238E27FC236}">
                <a16:creationId xmlns:a16="http://schemas.microsoft.com/office/drawing/2014/main" id="{55741895-D7B6-41F5-909E-460324BF1D8E}"/>
              </a:ext>
            </a:extLst>
          </p:cNvPr>
          <p:cNvSpPr/>
          <p:nvPr/>
        </p:nvSpPr>
        <p:spPr>
          <a:xfrm>
            <a:off x="5211540" y="4470704"/>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Mixed CNAs</a:t>
            </a:r>
          </a:p>
        </p:txBody>
      </p:sp>
      <p:sp>
        <p:nvSpPr>
          <p:cNvPr id="16" name="Oval 15">
            <a:extLst>
              <a:ext uri="{FF2B5EF4-FFF2-40B4-BE49-F238E27FC236}">
                <a16:creationId xmlns:a16="http://schemas.microsoft.com/office/drawing/2014/main" id="{1C988656-DED4-48EF-AFA4-CE713453F3E3}"/>
              </a:ext>
            </a:extLst>
          </p:cNvPr>
          <p:cNvSpPr/>
          <p:nvPr/>
        </p:nvSpPr>
        <p:spPr>
          <a:xfrm>
            <a:off x="7847669" y="1339287"/>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Organizations</a:t>
            </a:r>
          </a:p>
        </p:txBody>
      </p:sp>
      <p:sp>
        <p:nvSpPr>
          <p:cNvPr id="17" name="Oval 16">
            <a:extLst>
              <a:ext uri="{FF2B5EF4-FFF2-40B4-BE49-F238E27FC236}">
                <a16:creationId xmlns:a16="http://schemas.microsoft.com/office/drawing/2014/main" id="{91082EFD-D4AF-481C-A6B0-3A6999E28609}"/>
              </a:ext>
            </a:extLst>
          </p:cNvPr>
          <p:cNvSpPr/>
          <p:nvPr/>
        </p:nvSpPr>
        <p:spPr>
          <a:xfrm>
            <a:off x="1129551" y="2929554"/>
            <a:ext cx="3456432" cy="3200400"/>
          </a:xfrm>
          <a:prstGeom prst="ellipse">
            <a:avLst/>
          </a:prstGeom>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Coordination Center</a:t>
            </a:r>
          </a:p>
        </p:txBody>
      </p:sp>
      <p:sp>
        <p:nvSpPr>
          <p:cNvPr id="3" name="TextBox 2">
            <a:extLst>
              <a:ext uri="{FF2B5EF4-FFF2-40B4-BE49-F238E27FC236}">
                <a16:creationId xmlns:a16="http://schemas.microsoft.com/office/drawing/2014/main" id="{50B5D528-82E5-4AA7-8070-7F6DF55CF0EF}"/>
              </a:ext>
            </a:extLst>
          </p:cNvPr>
          <p:cNvSpPr txBox="1"/>
          <p:nvPr/>
        </p:nvSpPr>
        <p:spPr>
          <a:xfrm>
            <a:off x="2909536" y="2026396"/>
            <a:ext cx="1089850" cy="369332"/>
          </a:xfrm>
          <a:prstGeom prst="rect">
            <a:avLst/>
          </a:prstGeom>
          <a:noFill/>
        </p:spPr>
        <p:txBody>
          <a:bodyPr wrap="none" rtlCol="0">
            <a:spAutoFit/>
          </a:bodyPr>
          <a:lstStyle/>
          <a:p>
            <a:r>
              <a:rPr lang="en-US" dirty="0"/>
              <a:t>Microsoft</a:t>
            </a:r>
          </a:p>
        </p:txBody>
      </p:sp>
      <p:sp>
        <p:nvSpPr>
          <p:cNvPr id="18" name="TextBox 17">
            <a:extLst>
              <a:ext uri="{FF2B5EF4-FFF2-40B4-BE49-F238E27FC236}">
                <a16:creationId xmlns:a16="http://schemas.microsoft.com/office/drawing/2014/main" id="{7819504F-DCBA-4790-8386-49ABD22E6FC2}"/>
              </a:ext>
            </a:extLst>
          </p:cNvPr>
          <p:cNvSpPr txBox="1"/>
          <p:nvPr/>
        </p:nvSpPr>
        <p:spPr>
          <a:xfrm>
            <a:off x="2933702" y="2276332"/>
            <a:ext cx="1058303" cy="369332"/>
          </a:xfrm>
          <a:prstGeom prst="rect">
            <a:avLst/>
          </a:prstGeom>
          <a:noFill/>
        </p:spPr>
        <p:txBody>
          <a:bodyPr wrap="none" rtlCol="0">
            <a:spAutoFit/>
          </a:bodyPr>
          <a:lstStyle/>
          <a:p>
            <a:r>
              <a:rPr lang="en-US" dirty="0"/>
              <a:t>Open SSL</a:t>
            </a:r>
          </a:p>
        </p:txBody>
      </p:sp>
      <p:sp>
        <p:nvSpPr>
          <p:cNvPr id="19" name="TextBox 18">
            <a:extLst>
              <a:ext uri="{FF2B5EF4-FFF2-40B4-BE49-F238E27FC236}">
                <a16:creationId xmlns:a16="http://schemas.microsoft.com/office/drawing/2014/main" id="{4264F239-DA7F-4EAF-A202-72F3C824E070}"/>
              </a:ext>
            </a:extLst>
          </p:cNvPr>
          <p:cNvSpPr txBox="1"/>
          <p:nvPr/>
        </p:nvSpPr>
        <p:spPr>
          <a:xfrm>
            <a:off x="2961236" y="2546740"/>
            <a:ext cx="849913" cy="369332"/>
          </a:xfrm>
          <a:prstGeom prst="rect">
            <a:avLst/>
          </a:prstGeom>
          <a:noFill/>
        </p:spPr>
        <p:txBody>
          <a:bodyPr wrap="none" rtlCol="0">
            <a:spAutoFit/>
          </a:bodyPr>
          <a:lstStyle/>
          <a:p>
            <a:r>
              <a:rPr lang="en-US" dirty="0"/>
              <a:t>Debian</a:t>
            </a:r>
          </a:p>
        </p:txBody>
      </p:sp>
      <p:sp>
        <p:nvSpPr>
          <p:cNvPr id="20" name="TextBox 19">
            <a:extLst>
              <a:ext uri="{FF2B5EF4-FFF2-40B4-BE49-F238E27FC236}">
                <a16:creationId xmlns:a16="http://schemas.microsoft.com/office/drawing/2014/main" id="{E4207C6B-258E-4B99-8729-22A8C724389C}"/>
              </a:ext>
            </a:extLst>
          </p:cNvPr>
          <p:cNvSpPr txBox="1"/>
          <p:nvPr/>
        </p:nvSpPr>
        <p:spPr>
          <a:xfrm>
            <a:off x="2388991" y="4672505"/>
            <a:ext cx="979884" cy="369332"/>
          </a:xfrm>
          <a:prstGeom prst="rect">
            <a:avLst/>
          </a:prstGeom>
          <a:noFill/>
        </p:spPr>
        <p:txBody>
          <a:bodyPr wrap="none" rtlCol="0">
            <a:spAutoFit/>
          </a:bodyPr>
          <a:lstStyle/>
          <a:p>
            <a:r>
              <a:rPr lang="en-US" dirty="0"/>
              <a:t>CERT/CC</a:t>
            </a:r>
          </a:p>
        </p:txBody>
      </p:sp>
      <p:sp>
        <p:nvSpPr>
          <p:cNvPr id="21" name="TextBox 20">
            <a:extLst>
              <a:ext uri="{FF2B5EF4-FFF2-40B4-BE49-F238E27FC236}">
                <a16:creationId xmlns:a16="http://schemas.microsoft.com/office/drawing/2014/main" id="{44BAE6E6-8283-455B-B965-E67BF1602243}"/>
              </a:ext>
            </a:extLst>
          </p:cNvPr>
          <p:cNvSpPr txBox="1"/>
          <p:nvPr/>
        </p:nvSpPr>
        <p:spPr>
          <a:xfrm>
            <a:off x="2248177" y="4922179"/>
            <a:ext cx="1172244" cy="369332"/>
          </a:xfrm>
          <a:prstGeom prst="rect">
            <a:avLst/>
          </a:prstGeom>
          <a:noFill/>
        </p:spPr>
        <p:txBody>
          <a:bodyPr wrap="none" rtlCol="0">
            <a:spAutoFit/>
          </a:bodyPr>
          <a:lstStyle/>
          <a:p>
            <a:r>
              <a:rPr lang="en-US" dirty="0"/>
              <a:t>JPCERT/CC</a:t>
            </a:r>
          </a:p>
        </p:txBody>
      </p:sp>
      <p:sp>
        <p:nvSpPr>
          <p:cNvPr id="22" name="TextBox 21">
            <a:extLst>
              <a:ext uri="{FF2B5EF4-FFF2-40B4-BE49-F238E27FC236}">
                <a16:creationId xmlns:a16="http://schemas.microsoft.com/office/drawing/2014/main" id="{2892A087-E2A9-4B85-9305-642DC9D2FDE3}"/>
              </a:ext>
            </a:extLst>
          </p:cNvPr>
          <p:cNvSpPr txBox="1"/>
          <p:nvPr/>
        </p:nvSpPr>
        <p:spPr>
          <a:xfrm>
            <a:off x="2248177" y="5172377"/>
            <a:ext cx="1219180" cy="369332"/>
          </a:xfrm>
          <a:prstGeom prst="rect">
            <a:avLst/>
          </a:prstGeom>
          <a:noFill/>
        </p:spPr>
        <p:txBody>
          <a:bodyPr wrap="none" rtlCol="0">
            <a:spAutoFit/>
          </a:bodyPr>
          <a:lstStyle/>
          <a:p>
            <a:r>
              <a:rPr lang="en-US" dirty="0" err="1"/>
              <a:t>HackerOne</a:t>
            </a:r>
            <a:endParaRPr lang="en-US" dirty="0"/>
          </a:p>
        </p:txBody>
      </p:sp>
      <p:sp>
        <p:nvSpPr>
          <p:cNvPr id="23" name="TextBox 22">
            <a:extLst>
              <a:ext uri="{FF2B5EF4-FFF2-40B4-BE49-F238E27FC236}">
                <a16:creationId xmlns:a16="http://schemas.microsoft.com/office/drawing/2014/main" id="{E9C84C17-99CE-4C7C-9CD3-C6A3512B416F}"/>
              </a:ext>
            </a:extLst>
          </p:cNvPr>
          <p:cNvSpPr txBox="1"/>
          <p:nvPr/>
        </p:nvSpPr>
        <p:spPr>
          <a:xfrm>
            <a:off x="9227197" y="3159790"/>
            <a:ext cx="833883" cy="369332"/>
          </a:xfrm>
          <a:prstGeom prst="rect">
            <a:avLst/>
          </a:prstGeom>
          <a:noFill/>
        </p:spPr>
        <p:txBody>
          <a:bodyPr wrap="none" rtlCol="0">
            <a:spAutoFit/>
          </a:bodyPr>
          <a:lstStyle/>
          <a:p>
            <a:r>
              <a:rPr lang="en-US" dirty="0"/>
              <a:t>Rapid7</a:t>
            </a:r>
          </a:p>
        </p:txBody>
      </p:sp>
      <p:sp>
        <p:nvSpPr>
          <p:cNvPr id="25" name="TextBox 24">
            <a:extLst>
              <a:ext uri="{FF2B5EF4-FFF2-40B4-BE49-F238E27FC236}">
                <a16:creationId xmlns:a16="http://schemas.microsoft.com/office/drawing/2014/main" id="{5D1BEC04-E4CA-411C-BDD5-B5816FAB9AFF}"/>
              </a:ext>
            </a:extLst>
          </p:cNvPr>
          <p:cNvSpPr txBox="1"/>
          <p:nvPr/>
        </p:nvSpPr>
        <p:spPr>
          <a:xfrm>
            <a:off x="6453499" y="4737513"/>
            <a:ext cx="850041" cy="369332"/>
          </a:xfrm>
          <a:prstGeom prst="rect">
            <a:avLst/>
          </a:prstGeom>
          <a:noFill/>
        </p:spPr>
        <p:txBody>
          <a:bodyPr wrap="square" rtlCol="0">
            <a:spAutoFit/>
          </a:bodyPr>
          <a:lstStyle/>
          <a:p>
            <a:r>
              <a:rPr lang="en-US" dirty="0"/>
              <a:t>Flexera</a:t>
            </a:r>
          </a:p>
        </p:txBody>
      </p:sp>
      <p:sp>
        <p:nvSpPr>
          <p:cNvPr id="26" name="TextBox 25">
            <a:extLst>
              <a:ext uri="{FF2B5EF4-FFF2-40B4-BE49-F238E27FC236}">
                <a16:creationId xmlns:a16="http://schemas.microsoft.com/office/drawing/2014/main" id="{6900D276-E0D6-4296-8792-532DA69724B7}"/>
              </a:ext>
            </a:extLst>
          </p:cNvPr>
          <p:cNvSpPr txBox="1"/>
          <p:nvPr/>
        </p:nvSpPr>
        <p:spPr>
          <a:xfrm>
            <a:off x="6492419" y="5060492"/>
            <a:ext cx="814647" cy="369332"/>
          </a:xfrm>
          <a:prstGeom prst="rect">
            <a:avLst/>
          </a:prstGeom>
          <a:noFill/>
        </p:spPr>
        <p:txBody>
          <a:bodyPr wrap="none" rtlCol="0">
            <a:spAutoFit/>
          </a:bodyPr>
          <a:lstStyle/>
          <a:p>
            <a:r>
              <a:rPr lang="en-US" dirty="0"/>
              <a:t>Drupal</a:t>
            </a:r>
          </a:p>
        </p:txBody>
      </p:sp>
      <p:sp>
        <p:nvSpPr>
          <p:cNvPr id="27" name="TextBox 26">
            <a:extLst>
              <a:ext uri="{FF2B5EF4-FFF2-40B4-BE49-F238E27FC236}">
                <a16:creationId xmlns:a16="http://schemas.microsoft.com/office/drawing/2014/main" id="{832B6FAA-DB1A-4E84-BB28-3B50590F6319}"/>
              </a:ext>
            </a:extLst>
          </p:cNvPr>
          <p:cNvSpPr txBox="1"/>
          <p:nvPr/>
        </p:nvSpPr>
        <p:spPr>
          <a:xfrm>
            <a:off x="9666580" y="4803045"/>
            <a:ext cx="788999" cy="369332"/>
          </a:xfrm>
          <a:prstGeom prst="rect">
            <a:avLst/>
          </a:prstGeom>
          <a:noFill/>
        </p:spPr>
        <p:txBody>
          <a:bodyPr wrap="none" rtlCol="0">
            <a:spAutoFit/>
          </a:bodyPr>
          <a:lstStyle/>
          <a:p>
            <a:r>
              <a:rPr lang="en-US" dirty="0"/>
              <a:t>MITRE</a:t>
            </a:r>
          </a:p>
        </p:txBody>
      </p:sp>
      <p:sp>
        <p:nvSpPr>
          <p:cNvPr id="28" name="Oval 27">
            <a:extLst>
              <a:ext uri="{FF2B5EF4-FFF2-40B4-BE49-F238E27FC236}">
                <a16:creationId xmlns:a16="http://schemas.microsoft.com/office/drawing/2014/main" id="{C78C68DF-37F9-44F9-BEC2-3855A03F25D4}"/>
              </a:ext>
            </a:extLst>
          </p:cNvPr>
          <p:cNvSpPr/>
          <p:nvPr/>
        </p:nvSpPr>
        <p:spPr>
          <a:xfrm>
            <a:off x="6131995" y="1776731"/>
            <a:ext cx="1431578" cy="12612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Hosted Services</a:t>
            </a:r>
          </a:p>
        </p:txBody>
      </p:sp>
      <p:sp>
        <p:nvSpPr>
          <p:cNvPr id="29" name="TextBox 28">
            <a:extLst>
              <a:ext uri="{FF2B5EF4-FFF2-40B4-BE49-F238E27FC236}">
                <a16:creationId xmlns:a16="http://schemas.microsoft.com/office/drawing/2014/main" id="{A8DCAB3B-8ACB-4B01-80B1-904145F0D477}"/>
              </a:ext>
            </a:extLst>
          </p:cNvPr>
          <p:cNvSpPr txBox="1"/>
          <p:nvPr/>
        </p:nvSpPr>
        <p:spPr>
          <a:xfrm>
            <a:off x="5378212" y="3364157"/>
            <a:ext cx="851515" cy="369332"/>
          </a:xfrm>
          <a:prstGeom prst="rect">
            <a:avLst/>
          </a:prstGeom>
          <a:noFill/>
        </p:spPr>
        <p:txBody>
          <a:bodyPr wrap="none" rtlCol="0">
            <a:spAutoFit/>
          </a:bodyPr>
          <a:lstStyle/>
          <a:p>
            <a:r>
              <a:rPr lang="en-US" dirty="0"/>
              <a:t>Google</a:t>
            </a:r>
          </a:p>
        </p:txBody>
      </p:sp>
      <p:sp>
        <p:nvSpPr>
          <p:cNvPr id="30" name="TextBox 29">
            <a:extLst>
              <a:ext uri="{FF2B5EF4-FFF2-40B4-BE49-F238E27FC236}">
                <a16:creationId xmlns:a16="http://schemas.microsoft.com/office/drawing/2014/main" id="{1D6E9259-3F5E-46AA-A469-642927437DE4}"/>
              </a:ext>
            </a:extLst>
          </p:cNvPr>
          <p:cNvSpPr txBox="1"/>
          <p:nvPr/>
        </p:nvSpPr>
        <p:spPr>
          <a:xfrm>
            <a:off x="5362080" y="3653834"/>
            <a:ext cx="927946" cy="369332"/>
          </a:xfrm>
          <a:prstGeom prst="rect">
            <a:avLst/>
          </a:prstGeom>
          <a:noFill/>
        </p:spPr>
        <p:txBody>
          <a:bodyPr wrap="none" rtlCol="0">
            <a:spAutoFit/>
          </a:bodyPr>
          <a:lstStyle/>
          <a:p>
            <a:r>
              <a:rPr lang="en-US" dirty="0"/>
              <a:t>Chrome</a:t>
            </a:r>
          </a:p>
        </p:txBody>
      </p:sp>
      <p:sp>
        <p:nvSpPr>
          <p:cNvPr id="31" name="Oval 30">
            <a:extLst>
              <a:ext uri="{FF2B5EF4-FFF2-40B4-BE49-F238E27FC236}">
                <a16:creationId xmlns:a16="http://schemas.microsoft.com/office/drawing/2014/main" id="{BE265B73-C34C-4263-B94F-C30178F58565}"/>
              </a:ext>
            </a:extLst>
          </p:cNvPr>
          <p:cNvSpPr/>
          <p:nvPr/>
        </p:nvSpPr>
        <p:spPr>
          <a:xfrm>
            <a:off x="4119112" y="3020447"/>
            <a:ext cx="1216152" cy="1179576"/>
          </a:xfrm>
          <a:prstGeom prst="ellipse">
            <a:avLst/>
          </a:prstGeom>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Open Source</a:t>
            </a:r>
          </a:p>
        </p:txBody>
      </p:sp>
      <p:pic>
        <p:nvPicPr>
          <p:cNvPr id="34" name="Audio 33">
            <a:hlinkClick r:id="" action="ppaction://media"/>
            <a:extLst>
              <a:ext uri="{FF2B5EF4-FFF2-40B4-BE49-F238E27FC236}">
                <a16:creationId xmlns:a16="http://schemas.microsoft.com/office/drawing/2014/main" id="{C65D4CB2-B84C-4FA8-A68D-7C8756051D7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983913763"/>
      </p:ext>
    </p:extLst>
  </p:cSld>
  <p:clrMapOvr>
    <a:masterClrMapping/>
  </p:clrMapOvr>
  <mc:AlternateContent xmlns:mc="http://schemas.openxmlformats.org/markup-compatibility/2006" xmlns:p14="http://schemas.microsoft.com/office/powerpoint/2010/main">
    <mc:Choice Requires="p14">
      <p:transition spd="slow" p14:dur="2000" advTm="49485"/>
    </mc:Choice>
    <mc:Fallback xmlns="">
      <p:transition spd="slow" advTm="49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42" presetClass="entr" presetSubtype="0" fill="hold" grpId="0"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750"/>
                            </p:stCondLst>
                            <p:childTnLst>
                              <p:par>
                                <p:cTn id="33" presetID="6" presetClass="entr" presetSubtype="16" fill="hold" grpId="0" nodeType="after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500"/>
                                        <p:tgtEl>
                                          <p:spTgt spid="17"/>
                                        </p:tgtEl>
                                      </p:cBhvr>
                                    </p:animEffect>
                                  </p:childTnLst>
                                </p:cTn>
                              </p:par>
                            </p:childTnLst>
                          </p:cTn>
                        </p:par>
                        <p:par>
                          <p:cTn id="36" fill="hold">
                            <p:stCondLst>
                              <p:cond delay="7750"/>
                            </p:stCondLst>
                            <p:childTnLst>
                              <p:par>
                                <p:cTn id="37" presetID="42" presetClass="entr" presetSubtype="0" fill="hold" grpId="0" nodeType="afterEffect">
                                  <p:stCondLst>
                                    <p:cond delay="5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000"/>
                                        <p:tgtEl>
                                          <p:spTgt spid="20"/>
                                        </p:tgtEl>
                                      </p:cBhvr>
                                    </p:animEffect>
                                    <p:anim calcmode="lin" valueType="num">
                                      <p:cBhvr>
                                        <p:cTn id="40" dur="1000" fill="hold"/>
                                        <p:tgtEl>
                                          <p:spTgt spid="20"/>
                                        </p:tgtEl>
                                        <p:attrNameLst>
                                          <p:attrName>ppt_x</p:attrName>
                                        </p:attrNameLst>
                                      </p:cBhvr>
                                      <p:tavLst>
                                        <p:tav tm="0">
                                          <p:val>
                                            <p:strVal val="#ppt_x"/>
                                          </p:val>
                                        </p:tav>
                                        <p:tav tm="100000">
                                          <p:val>
                                            <p:strVal val="#ppt_x"/>
                                          </p:val>
                                        </p:tav>
                                      </p:tavLst>
                                    </p:anim>
                                    <p:anim calcmode="lin" valueType="num">
                                      <p:cBhvr>
                                        <p:cTn id="41" dur="1000" fill="hold"/>
                                        <p:tgtEl>
                                          <p:spTgt spid="20"/>
                                        </p:tgtEl>
                                        <p:attrNameLst>
                                          <p:attrName>ppt_y</p:attrName>
                                        </p:attrNameLst>
                                      </p:cBhvr>
                                      <p:tavLst>
                                        <p:tav tm="0">
                                          <p:val>
                                            <p:strVal val="#ppt_y+.1"/>
                                          </p:val>
                                        </p:tav>
                                        <p:tav tm="100000">
                                          <p:val>
                                            <p:strVal val="#ppt_y"/>
                                          </p:val>
                                        </p:tav>
                                      </p:tavLst>
                                    </p:anim>
                                  </p:childTnLst>
                                </p:cTn>
                              </p:par>
                            </p:childTnLst>
                          </p:cTn>
                        </p:par>
                        <p:par>
                          <p:cTn id="42" fill="hold">
                            <p:stCondLst>
                              <p:cond delay="9250"/>
                            </p:stCondLst>
                            <p:childTnLst>
                              <p:par>
                                <p:cTn id="43" presetID="42" presetClass="entr" presetSubtype="0" fill="hold" grpId="0" nodeType="afterEffect">
                                  <p:stCondLst>
                                    <p:cond delay="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anim calcmode="lin" valueType="num">
                                      <p:cBhvr>
                                        <p:cTn id="46" dur="1000" fill="hold"/>
                                        <p:tgtEl>
                                          <p:spTgt spid="21"/>
                                        </p:tgtEl>
                                        <p:attrNameLst>
                                          <p:attrName>ppt_x</p:attrName>
                                        </p:attrNameLst>
                                      </p:cBhvr>
                                      <p:tavLst>
                                        <p:tav tm="0">
                                          <p:val>
                                            <p:strVal val="#ppt_x"/>
                                          </p:val>
                                        </p:tav>
                                        <p:tav tm="100000">
                                          <p:val>
                                            <p:strVal val="#ppt_x"/>
                                          </p:val>
                                        </p:tav>
                                      </p:tavLst>
                                    </p:anim>
                                    <p:anim calcmode="lin" valueType="num">
                                      <p:cBhvr>
                                        <p:cTn id="47" dur="100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10750"/>
                            </p:stCondLst>
                            <p:childTnLst>
                              <p:par>
                                <p:cTn id="49" presetID="42" presetClass="entr" presetSubtype="0" fill="hold" grpId="0" nodeType="afterEffect">
                                  <p:stCondLst>
                                    <p:cond delay="50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par>
                          <p:cTn id="54" fill="hold">
                            <p:stCondLst>
                              <p:cond delay="12250"/>
                            </p:stCondLst>
                            <p:childTnLst>
                              <p:par>
                                <p:cTn id="55" presetID="6" presetClass="entr" presetSubtype="16" fill="hold" grpId="0" nodeType="afterEffect">
                                  <p:stCondLst>
                                    <p:cond delay="200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3000"/>
                                        <p:tgtEl>
                                          <p:spTgt spid="16"/>
                                        </p:tgtEl>
                                      </p:cBhvr>
                                    </p:animEffect>
                                  </p:childTnLst>
                                </p:cTn>
                              </p:par>
                            </p:childTnLst>
                          </p:cTn>
                        </p:par>
                        <p:par>
                          <p:cTn id="58" fill="hold">
                            <p:stCondLst>
                              <p:cond delay="17250"/>
                            </p:stCondLst>
                            <p:childTnLst>
                              <p:par>
                                <p:cTn id="59" presetID="42" presetClass="entr" presetSubtype="0" fill="hold" grpId="0" nodeType="afterEffect">
                                  <p:stCondLst>
                                    <p:cond delay="150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500"/>
                                        <p:tgtEl>
                                          <p:spTgt spid="23"/>
                                        </p:tgtEl>
                                      </p:cBhvr>
                                    </p:animEffect>
                                    <p:anim calcmode="lin" valueType="num">
                                      <p:cBhvr>
                                        <p:cTn id="62" dur="1500" fill="hold"/>
                                        <p:tgtEl>
                                          <p:spTgt spid="23"/>
                                        </p:tgtEl>
                                        <p:attrNameLst>
                                          <p:attrName>ppt_x</p:attrName>
                                        </p:attrNameLst>
                                      </p:cBhvr>
                                      <p:tavLst>
                                        <p:tav tm="0">
                                          <p:val>
                                            <p:strVal val="#ppt_x"/>
                                          </p:val>
                                        </p:tav>
                                        <p:tav tm="100000">
                                          <p:val>
                                            <p:strVal val="#ppt_x"/>
                                          </p:val>
                                        </p:tav>
                                      </p:tavLst>
                                    </p:anim>
                                    <p:anim calcmode="lin" valueType="num">
                                      <p:cBhvr>
                                        <p:cTn id="63" dur="1500" fill="hold"/>
                                        <p:tgtEl>
                                          <p:spTgt spid="23"/>
                                        </p:tgtEl>
                                        <p:attrNameLst>
                                          <p:attrName>ppt_y</p:attrName>
                                        </p:attrNameLst>
                                      </p:cBhvr>
                                      <p:tavLst>
                                        <p:tav tm="0">
                                          <p:val>
                                            <p:strVal val="#ppt_y+.1"/>
                                          </p:val>
                                        </p:tav>
                                        <p:tav tm="100000">
                                          <p:val>
                                            <p:strVal val="#ppt_y"/>
                                          </p:val>
                                        </p:tav>
                                      </p:tavLst>
                                    </p:anim>
                                  </p:childTnLst>
                                </p:cTn>
                              </p:par>
                            </p:childTnLst>
                          </p:cTn>
                        </p:par>
                        <p:par>
                          <p:cTn id="64" fill="hold">
                            <p:stCondLst>
                              <p:cond delay="20250"/>
                            </p:stCondLst>
                            <p:childTnLst>
                              <p:par>
                                <p:cTn id="65" presetID="10" presetClass="entr" presetSubtype="0" fill="hold" grpId="0" nodeType="afterEffect">
                                  <p:stCondLst>
                                    <p:cond delay="1000"/>
                                  </p:stCondLst>
                                  <p:childTnLst>
                                    <p:set>
                                      <p:cBhvr>
                                        <p:cTn id="66" dur="1" fill="hold">
                                          <p:stCondLst>
                                            <p:cond delay="0"/>
                                          </p:stCondLst>
                                        </p:cTn>
                                        <p:tgtEl>
                                          <p:spTgt spid="31"/>
                                        </p:tgtEl>
                                        <p:attrNameLst>
                                          <p:attrName>style.visibility</p:attrName>
                                        </p:attrNameLst>
                                      </p:cBhvr>
                                      <p:to>
                                        <p:strVal val="visible"/>
                                      </p:to>
                                    </p:set>
                                    <p:animEffect transition="in" filter="fade">
                                      <p:cBhvr>
                                        <p:cTn id="67" dur="1750"/>
                                        <p:tgtEl>
                                          <p:spTgt spid="31"/>
                                        </p:tgtEl>
                                      </p:cBhvr>
                                    </p:animEffect>
                                  </p:childTnLst>
                                </p:cTn>
                              </p:par>
                            </p:childTnLst>
                          </p:cTn>
                        </p:par>
                        <p:par>
                          <p:cTn id="68" fill="hold">
                            <p:stCondLst>
                              <p:cond delay="23000"/>
                            </p:stCondLst>
                            <p:childTnLst>
                              <p:par>
                                <p:cTn id="69" presetID="42" presetClass="entr" presetSubtype="0" fill="hold" grpId="0" nodeType="after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1000"/>
                                        <p:tgtEl>
                                          <p:spTgt spid="29"/>
                                        </p:tgtEl>
                                      </p:cBhvr>
                                    </p:animEffect>
                                    <p:anim calcmode="lin" valueType="num">
                                      <p:cBhvr>
                                        <p:cTn id="72" dur="1000" fill="hold"/>
                                        <p:tgtEl>
                                          <p:spTgt spid="29"/>
                                        </p:tgtEl>
                                        <p:attrNameLst>
                                          <p:attrName>ppt_x</p:attrName>
                                        </p:attrNameLst>
                                      </p:cBhvr>
                                      <p:tavLst>
                                        <p:tav tm="0">
                                          <p:val>
                                            <p:strVal val="#ppt_x"/>
                                          </p:val>
                                        </p:tav>
                                        <p:tav tm="100000">
                                          <p:val>
                                            <p:strVal val="#ppt_x"/>
                                          </p:val>
                                        </p:tav>
                                      </p:tavLst>
                                    </p:anim>
                                    <p:anim calcmode="lin" valueType="num">
                                      <p:cBhvr>
                                        <p:cTn id="73" dur="1000" fill="hold"/>
                                        <p:tgtEl>
                                          <p:spTgt spid="29"/>
                                        </p:tgtEl>
                                        <p:attrNameLst>
                                          <p:attrName>ppt_y</p:attrName>
                                        </p:attrNameLst>
                                      </p:cBhvr>
                                      <p:tavLst>
                                        <p:tav tm="0">
                                          <p:val>
                                            <p:strVal val="#ppt_y+.1"/>
                                          </p:val>
                                        </p:tav>
                                        <p:tav tm="100000">
                                          <p:val>
                                            <p:strVal val="#ppt_y"/>
                                          </p:val>
                                        </p:tav>
                                      </p:tavLst>
                                    </p:anim>
                                  </p:childTnLst>
                                </p:cTn>
                              </p:par>
                            </p:childTnLst>
                          </p:cTn>
                        </p:par>
                        <p:par>
                          <p:cTn id="74" fill="hold">
                            <p:stCondLst>
                              <p:cond delay="24000"/>
                            </p:stCondLst>
                            <p:childTnLst>
                              <p:par>
                                <p:cTn id="75" presetID="42" presetClass="entr" presetSubtype="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1000"/>
                                        <p:tgtEl>
                                          <p:spTgt spid="30"/>
                                        </p:tgtEl>
                                      </p:cBhvr>
                                    </p:animEffect>
                                    <p:anim calcmode="lin" valueType="num">
                                      <p:cBhvr>
                                        <p:cTn id="78" dur="1000" fill="hold"/>
                                        <p:tgtEl>
                                          <p:spTgt spid="30"/>
                                        </p:tgtEl>
                                        <p:attrNameLst>
                                          <p:attrName>ppt_x</p:attrName>
                                        </p:attrNameLst>
                                      </p:cBhvr>
                                      <p:tavLst>
                                        <p:tav tm="0">
                                          <p:val>
                                            <p:strVal val="#ppt_x"/>
                                          </p:val>
                                        </p:tav>
                                        <p:tav tm="100000">
                                          <p:val>
                                            <p:strVal val="#ppt_x"/>
                                          </p:val>
                                        </p:tav>
                                      </p:tavLst>
                                    </p:anim>
                                    <p:anim calcmode="lin" valueType="num">
                                      <p:cBhvr>
                                        <p:cTn id="79" dur="100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25000"/>
                            </p:stCondLst>
                            <p:childTnLst>
                              <p:par>
                                <p:cTn id="81" presetID="10" presetClass="entr" presetSubtype="0" fill="hold" grpId="0" nodeType="afterEffect">
                                  <p:stCondLst>
                                    <p:cond delay="25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2000"/>
                                        <p:tgtEl>
                                          <p:spTgt spid="28"/>
                                        </p:tgtEl>
                                      </p:cBhvr>
                                    </p:animEffect>
                                  </p:childTnLst>
                                </p:cTn>
                              </p:par>
                            </p:childTnLst>
                          </p:cTn>
                        </p:par>
                        <p:par>
                          <p:cTn id="84" fill="hold">
                            <p:stCondLst>
                              <p:cond delay="27250"/>
                            </p:stCondLst>
                            <p:childTnLst>
                              <p:par>
                                <p:cTn id="85" presetID="16" presetClass="entr" presetSubtype="21" fill="hold" grpId="0" nodeType="afterEffect">
                                  <p:stCondLst>
                                    <p:cond delay="2000"/>
                                  </p:stCondLst>
                                  <p:childTnLst>
                                    <p:set>
                                      <p:cBhvr>
                                        <p:cTn id="86" dur="1" fill="hold">
                                          <p:stCondLst>
                                            <p:cond delay="0"/>
                                          </p:stCondLst>
                                        </p:cTn>
                                        <p:tgtEl>
                                          <p:spTgt spid="15"/>
                                        </p:tgtEl>
                                        <p:attrNameLst>
                                          <p:attrName>style.visibility</p:attrName>
                                        </p:attrNameLst>
                                      </p:cBhvr>
                                      <p:to>
                                        <p:strVal val="visible"/>
                                      </p:to>
                                    </p:set>
                                    <p:animEffect transition="in" filter="barn(inVertical)">
                                      <p:cBhvr>
                                        <p:cTn id="87" dur="3250"/>
                                        <p:tgtEl>
                                          <p:spTgt spid="15"/>
                                        </p:tgtEl>
                                      </p:cBhvr>
                                    </p:animEffect>
                                  </p:childTnLst>
                                </p:cTn>
                              </p:par>
                            </p:childTnLst>
                          </p:cTn>
                        </p:par>
                        <p:par>
                          <p:cTn id="88" fill="hold">
                            <p:stCondLst>
                              <p:cond delay="32500"/>
                            </p:stCondLst>
                            <p:childTnLst>
                              <p:par>
                                <p:cTn id="89" presetID="42" presetClass="entr" presetSubtype="0" fill="hold" grpId="0" nodeType="after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1000"/>
                                        <p:tgtEl>
                                          <p:spTgt spid="25"/>
                                        </p:tgtEl>
                                      </p:cBhvr>
                                    </p:animEffect>
                                    <p:anim calcmode="lin" valueType="num">
                                      <p:cBhvr>
                                        <p:cTn id="92" dur="1000" fill="hold"/>
                                        <p:tgtEl>
                                          <p:spTgt spid="25"/>
                                        </p:tgtEl>
                                        <p:attrNameLst>
                                          <p:attrName>ppt_x</p:attrName>
                                        </p:attrNameLst>
                                      </p:cBhvr>
                                      <p:tavLst>
                                        <p:tav tm="0">
                                          <p:val>
                                            <p:strVal val="#ppt_x"/>
                                          </p:val>
                                        </p:tav>
                                        <p:tav tm="100000">
                                          <p:val>
                                            <p:strVal val="#ppt_x"/>
                                          </p:val>
                                        </p:tav>
                                      </p:tavLst>
                                    </p:anim>
                                    <p:anim calcmode="lin" valueType="num">
                                      <p:cBhvr>
                                        <p:cTn id="93" dur="1000" fill="hold"/>
                                        <p:tgtEl>
                                          <p:spTgt spid="25"/>
                                        </p:tgtEl>
                                        <p:attrNameLst>
                                          <p:attrName>ppt_y</p:attrName>
                                        </p:attrNameLst>
                                      </p:cBhvr>
                                      <p:tavLst>
                                        <p:tav tm="0">
                                          <p:val>
                                            <p:strVal val="#ppt_y+.1"/>
                                          </p:val>
                                        </p:tav>
                                        <p:tav tm="100000">
                                          <p:val>
                                            <p:strVal val="#ppt_y"/>
                                          </p:val>
                                        </p:tav>
                                      </p:tavLst>
                                    </p:anim>
                                  </p:childTnLst>
                                </p:cTn>
                              </p:par>
                            </p:childTnLst>
                          </p:cTn>
                        </p:par>
                        <p:par>
                          <p:cTn id="94" fill="hold">
                            <p:stCondLst>
                              <p:cond delay="33500"/>
                            </p:stCondLst>
                            <p:childTnLst>
                              <p:par>
                                <p:cTn id="95" presetID="42" presetClass="entr" presetSubtype="0" fill="hold" grpId="0" nodeType="after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1000"/>
                                        <p:tgtEl>
                                          <p:spTgt spid="26"/>
                                        </p:tgtEl>
                                      </p:cBhvr>
                                    </p:animEffect>
                                    <p:anim calcmode="lin" valueType="num">
                                      <p:cBhvr>
                                        <p:cTn id="98" dur="1000" fill="hold"/>
                                        <p:tgtEl>
                                          <p:spTgt spid="26"/>
                                        </p:tgtEl>
                                        <p:attrNameLst>
                                          <p:attrName>ppt_x</p:attrName>
                                        </p:attrNameLst>
                                      </p:cBhvr>
                                      <p:tavLst>
                                        <p:tav tm="0">
                                          <p:val>
                                            <p:strVal val="#ppt_x"/>
                                          </p:val>
                                        </p:tav>
                                        <p:tav tm="100000">
                                          <p:val>
                                            <p:strVal val="#ppt_x"/>
                                          </p:val>
                                        </p:tav>
                                      </p:tavLst>
                                    </p:anim>
                                    <p:anim calcmode="lin" valueType="num">
                                      <p:cBhvr>
                                        <p:cTn id="99" dur="1000" fill="hold"/>
                                        <p:tgtEl>
                                          <p:spTgt spid="26"/>
                                        </p:tgtEl>
                                        <p:attrNameLst>
                                          <p:attrName>ppt_y</p:attrName>
                                        </p:attrNameLst>
                                      </p:cBhvr>
                                      <p:tavLst>
                                        <p:tav tm="0">
                                          <p:val>
                                            <p:strVal val="#ppt_y+.1"/>
                                          </p:val>
                                        </p:tav>
                                        <p:tav tm="100000">
                                          <p:val>
                                            <p:strVal val="#ppt_y"/>
                                          </p:val>
                                        </p:tav>
                                      </p:tavLst>
                                    </p:anim>
                                  </p:childTnLst>
                                </p:cTn>
                              </p:par>
                            </p:childTnLst>
                          </p:cTn>
                        </p:par>
                        <p:par>
                          <p:cTn id="100" fill="hold">
                            <p:stCondLst>
                              <p:cond delay="34500"/>
                            </p:stCondLst>
                            <p:childTnLst>
                              <p:par>
                                <p:cTn id="101" presetID="10" presetClass="entr" presetSubtype="0" fill="hold" grpId="0" nodeType="afterEffect">
                                  <p:stCondLst>
                                    <p:cond delay="2000"/>
                                  </p:stCondLst>
                                  <p:childTnLst>
                                    <p:set>
                                      <p:cBhvr>
                                        <p:cTn id="102" dur="1" fill="hold">
                                          <p:stCondLst>
                                            <p:cond delay="0"/>
                                          </p:stCondLst>
                                        </p:cTn>
                                        <p:tgtEl>
                                          <p:spTgt spid="14"/>
                                        </p:tgtEl>
                                        <p:attrNameLst>
                                          <p:attrName>style.visibility</p:attrName>
                                        </p:attrNameLst>
                                      </p:cBhvr>
                                      <p:to>
                                        <p:strVal val="visible"/>
                                      </p:to>
                                    </p:set>
                                    <p:animEffect transition="in" filter="fade">
                                      <p:cBhvr>
                                        <p:cTn id="103" dur="2500"/>
                                        <p:tgtEl>
                                          <p:spTgt spid="14"/>
                                        </p:tgtEl>
                                      </p:cBhvr>
                                    </p:animEffect>
                                  </p:childTnLst>
                                </p:cTn>
                              </p:par>
                            </p:childTnLst>
                          </p:cTn>
                        </p:par>
                        <p:par>
                          <p:cTn id="104" fill="hold">
                            <p:stCondLst>
                              <p:cond delay="39000"/>
                            </p:stCondLst>
                            <p:childTnLst>
                              <p:par>
                                <p:cTn id="105" presetID="42" presetClass="entr" presetSubtype="0" fill="hold" grpId="0" nodeType="afterEffect">
                                  <p:stCondLst>
                                    <p:cond delay="100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34"/>
                </p:tgtEl>
              </p:cMediaNode>
            </p:audio>
          </p:childTnLst>
        </p:cTn>
      </p:par>
    </p:tnLst>
    <p:bldLst>
      <p:bldP spid="13" grpId="0" animBg="1"/>
      <p:bldP spid="14" grpId="0" animBg="1"/>
      <p:bldP spid="15" grpId="0" animBg="1"/>
      <p:bldP spid="16" grpId="0" animBg="1"/>
      <p:bldP spid="17" grpId="0" animBg="1"/>
      <p:bldP spid="3" grpId="0"/>
      <p:bldP spid="18" grpId="0"/>
      <p:bldP spid="19" grpId="0"/>
      <p:bldP spid="20" grpId="0"/>
      <p:bldP spid="21" grpId="0"/>
      <p:bldP spid="22" grpId="0"/>
      <p:bldP spid="23" grpId="0"/>
      <p:bldP spid="25" grpId="0"/>
      <p:bldP spid="26" grpId="0"/>
      <p:bldP spid="27" grpId="0"/>
      <p:bldP spid="28" grpId="0" animBg="1"/>
      <p:bldP spid="29" grpId="0"/>
      <p:bldP spid="30" grpId="0"/>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Are there some scenarios where advisories are not published?</a:t>
            </a:r>
          </a:p>
          <a:p>
            <a:pPr marL="231775" indent="-231775">
              <a:spcBef>
                <a:spcPts val="0"/>
              </a:spcBef>
              <a:buClr>
                <a:schemeClr val="tx2"/>
              </a:buClr>
              <a:buSzPct val="120000"/>
              <a:buFont typeface="Wingdings" pitchFamily="2" charset="2"/>
              <a:buChar char="§"/>
            </a:pPr>
            <a:r>
              <a:rPr lang="en-US" dirty="0"/>
              <a:t>All advisories must meet the CVE Program’s requirements for being published:</a:t>
            </a:r>
          </a:p>
          <a:p>
            <a:pPr marL="515938" lvl="1">
              <a:spcBef>
                <a:spcPts val="0"/>
              </a:spcBef>
              <a:buClr>
                <a:schemeClr val="tx2"/>
              </a:buClr>
              <a:buSzPct val="120000"/>
              <a:buChar char="–"/>
            </a:pPr>
            <a:r>
              <a:rPr lang="en-US" dirty="0"/>
              <a:t>Must have a URL</a:t>
            </a:r>
          </a:p>
          <a:p>
            <a:pPr marL="515938" lvl="1">
              <a:spcBef>
                <a:spcPts val="0"/>
              </a:spcBef>
              <a:buClr>
                <a:schemeClr val="tx2"/>
              </a:buClr>
              <a:buSzPct val="120000"/>
              <a:buChar char="–"/>
            </a:pPr>
            <a:r>
              <a:rPr lang="en-US" dirty="0"/>
              <a:t>The Terms of Service must allow a link to the URL</a:t>
            </a:r>
          </a:p>
          <a:p>
            <a:pPr marL="515938" lvl="1">
              <a:spcBef>
                <a:spcPts val="0"/>
              </a:spcBef>
              <a:buClr>
                <a:schemeClr val="tx2"/>
              </a:buClr>
              <a:buSzPct val="120000"/>
              <a:buChar char="–"/>
            </a:pPr>
            <a:r>
              <a:rPr lang="en-US" dirty="0"/>
              <a:t>The document linked to the URL must contain the minimum required information for a CVE Entry:</a:t>
            </a:r>
          </a:p>
          <a:p>
            <a:pPr marL="1030288" lvl="2" indent="-285750">
              <a:spcBef>
                <a:spcPts val="0"/>
              </a:spcBef>
              <a:buClr>
                <a:schemeClr val="tx2"/>
              </a:buClr>
              <a:buSzPct val="120000"/>
              <a:buFont typeface="Wingdings" panose="05000000000000000000" pitchFamily="2" charset="2"/>
              <a:buChar char="§"/>
            </a:pPr>
            <a:r>
              <a:rPr lang="en-US" sz="2000" dirty="0"/>
              <a:t>Product  </a:t>
            </a:r>
          </a:p>
          <a:p>
            <a:pPr marL="1030288" lvl="2" indent="-285750">
              <a:spcBef>
                <a:spcPts val="0"/>
              </a:spcBef>
              <a:buClr>
                <a:schemeClr val="tx2"/>
              </a:buClr>
              <a:buSzPct val="120000"/>
              <a:buFont typeface="Wingdings" panose="05000000000000000000" pitchFamily="2" charset="2"/>
              <a:buChar char="§"/>
            </a:pPr>
            <a:r>
              <a:rPr lang="en-US" sz="2000" dirty="0"/>
              <a:t>Version  </a:t>
            </a:r>
          </a:p>
          <a:p>
            <a:pPr marL="1030288" lvl="2" indent="-285750">
              <a:spcBef>
                <a:spcPts val="0"/>
              </a:spcBef>
              <a:buClr>
                <a:schemeClr val="tx2"/>
              </a:buClr>
              <a:buSzPct val="120000"/>
              <a:buFont typeface="Wingdings" panose="05000000000000000000" pitchFamily="2" charset="2"/>
              <a:buChar char="§"/>
            </a:pPr>
            <a:r>
              <a:rPr lang="en-US" sz="2000" dirty="0"/>
              <a:t>Problem type (Vulnerability type, root cause or impact)</a:t>
            </a:r>
          </a:p>
          <a:p>
            <a:pPr marL="515938" lvl="1">
              <a:spcBef>
                <a:spcPts val="0"/>
              </a:spcBef>
              <a:buClr>
                <a:schemeClr val="tx2"/>
              </a:buClr>
              <a:buSzPct val="120000"/>
              <a:buChar char="–"/>
            </a:pPr>
            <a:r>
              <a:rPr lang="en-US" dirty="0"/>
              <a:t>Must not require a fee to access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897A6B45-3D67-4B4A-9A05-7373EC479425}"/>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21</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Advisory Policy</a:t>
            </a:r>
          </a:p>
        </p:txBody>
      </p:sp>
      <p:pic>
        <p:nvPicPr>
          <p:cNvPr id="7" name="Audio 6">
            <a:hlinkClick r:id="" action="ppaction://media"/>
            <a:extLst>
              <a:ext uri="{FF2B5EF4-FFF2-40B4-BE49-F238E27FC236}">
                <a16:creationId xmlns:a16="http://schemas.microsoft.com/office/drawing/2014/main" id="{D3FF7F04-5E2B-4EF5-B471-3FDD894717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88527507"/>
      </p:ext>
    </p:extLst>
  </p:cSld>
  <p:clrMapOvr>
    <a:masterClrMapping/>
  </p:clrMapOvr>
  <mc:AlternateContent xmlns:mc="http://schemas.openxmlformats.org/markup-compatibility/2006" xmlns:p14="http://schemas.microsoft.com/office/powerpoint/2010/main">
    <mc:Choice Requires="p14">
      <p:transition spd="slow" p14:dur="2000" advTm="29819"/>
    </mc:Choice>
    <mc:Fallback xmlns="">
      <p:transition spd="slow" advTm="2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Do you plan to cover all products or just some them?</a:t>
            </a:r>
          </a:p>
          <a:p>
            <a:pPr marL="231775" indent="-231775">
              <a:spcBef>
                <a:spcPts val="0"/>
              </a:spcBef>
              <a:buClr>
                <a:schemeClr val="tx2"/>
              </a:buClr>
              <a:buSzPct val="120000"/>
              <a:buFont typeface="Wingdings" pitchFamily="2" charset="2"/>
              <a:buChar char="§"/>
            </a:pPr>
            <a:r>
              <a:rPr lang="en-US" dirty="0"/>
              <a:t>Consider the following types of products when deciding which products will be covered within the scope:</a:t>
            </a:r>
          </a:p>
          <a:p>
            <a:pPr marL="515938" lvl="1">
              <a:spcBef>
                <a:spcPts val="0"/>
              </a:spcBef>
              <a:buClr>
                <a:schemeClr val="tx2"/>
              </a:buClr>
              <a:buSzPct val="120000"/>
              <a:buChar char="–"/>
            </a:pPr>
            <a:r>
              <a:rPr lang="en-US" dirty="0"/>
              <a:t>Products from subsidiary companies</a:t>
            </a:r>
          </a:p>
          <a:p>
            <a:pPr marL="515938" lvl="1">
              <a:spcBef>
                <a:spcPts val="0"/>
              </a:spcBef>
              <a:buClr>
                <a:schemeClr val="tx2"/>
              </a:buClr>
              <a:buSzPct val="120000"/>
              <a:buChar char="–"/>
            </a:pPr>
            <a:r>
              <a:rPr lang="en-US" dirty="0"/>
              <a:t>Products from newly acquired companies</a:t>
            </a:r>
          </a:p>
          <a:p>
            <a:pPr marL="515938" lvl="1">
              <a:spcBef>
                <a:spcPts val="0"/>
              </a:spcBef>
              <a:buClr>
                <a:schemeClr val="tx2"/>
              </a:buClr>
              <a:buSzPct val="120000"/>
              <a:buChar char="–"/>
            </a:pPr>
            <a:r>
              <a:rPr lang="en-US" dirty="0"/>
              <a:t>Discontinued products</a:t>
            </a:r>
          </a:p>
          <a:p>
            <a:pPr marL="515938" lvl="1">
              <a:spcBef>
                <a:spcPts val="0"/>
              </a:spcBef>
              <a:buClr>
                <a:schemeClr val="tx2"/>
              </a:buClr>
              <a:buSzPct val="120000"/>
              <a:buChar char="–"/>
            </a:pPr>
            <a:r>
              <a:rPr lang="en-US" dirty="0"/>
              <a:t>Versions that have reached their end of support</a:t>
            </a:r>
          </a:p>
          <a:p>
            <a:pPr marL="515938" lvl="1">
              <a:spcBef>
                <a:spcPts val="0"/>
              </a:spcBef>
              <a:buClr>
                <a:schemeClr val="tx2"/>
              </a:buClr>
              <a:buSzPct val="120000"/>
              <a:buChar char="–"/>
            </a:pPr>
            <a:r>
              <a:rPr lang="en-US" dirty="0"/>
              <a:t>Experimental products or development branches</a:t>
            </a:r>
          </a:p>
          <a:p>
            <a:pPr marL="515938" lvl="1">
              <a:spcBef>
                <a:spcPts val="0"/>
              </a:spcBef>
              <a:buClr>
                <a:schemeClr val="tx2"/>
              </a:buClr>
              <a:buSzPct val="120000"/>
              <a:buChar char="–"/>
            </a:pPr>
            <a:r>
              <a:rPr lang="en-US" dirty="0"/>
              <a:t>Freebie products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426AFDAB-7F27-480F-AE26-71AB719685E4}"/>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22</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Products</a:t>
            </a:r>
          </a:p>
        </p:txBody>
      </p:sp>
      <p:pic>
        <p:nvPicPr>
          <p:cNvPr id="7" name="Audio 6">
            <a:hlinkClick r:id="" action="ppaction://media"/>
            <a:extLst>
              <a:ext uri="{FF2B5EF4-FFF2-40B4-BE49-F238E27FC236}">
                <a16:creationId xmlns:a16="http://schemas.microsoft.com/office/drawing/2014/main" id="{97ABB385-96D3-4D42-882F-E061530928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91917765"/>
      </p:ext>
    </p:extLst>
  </p:cSld>
  <p:clrMapOvr>
    <a:masterClrMapping/>
  </p:clrMapOvr>
  <mc:AlternateContent xmlns:mc="http://schemas.openxmlformats.org/markup-compatibility/2006" xmlns:p14="http://schemas.microsoft.com/office/powerpoint/2010/main">
    <mc:Choice Requires="p14">
      <p:transition spd="slow" p14:dur="2000" advTm="22276"/>
    </mc:Choice>
    <mc:Fallback xmlns="">
      <p:transition spd="slow" advTm="22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a:bodyPr>
          <a:lstStyle/>
          <a:p>
            <a:pPr marL="231775" indent="-231775">
              <a:spcBef>
                <a:spcPts val="0"/>
              </a:spcBef>
              <a:buClr>
                <a:schemeClr val="tx2"/>
              </a:buClr>
              <a:buSzPct val="120000"/>
              <a:buFont typeface="Wingdings" pitchFamily="2" charset="2"/>
              <a:buChar char="§"/>
            </a:pPr>
            <a:r>
              <a:rPr lang="en-US" dirty="0"/>
              <a:t>Explain the criteria used to determine if an issue is a vulnerability</a:t>
            </a:r>
          </a:p>
          <a:p>
            <a:pPr marL="515938" lvl="1">
              <a:spcBef>
                <a:spcPts val="0"/>
              </a:spcBef>
              <a:buClr>
                <a:schemeClr val="tx2"/>
              </a:buClr>
              <a:buSzPct val="120000"/>
              <a:buChar char="–"/>
            </a:pPr>
            <a:r>
              <a:rPr lang="en-US" dirty="0"/>
              <a:t>e.g., </a:t>
            </a:r>
            <a:r>
              <a:rPr lang="en-US" dirty="0">
                <a:hlinkClick r:id="rId5"/>
              </a:rPr>
              <a:t>https://msdn.microsoft.com/en-us/library/cc751383.aspx</a:t>
            </a:r>
            <a:endParaRPr lang="en-US" dirty="0"/>
          </a:p>
          <a:p>
            <a:pPr marL="231775" indent="-231775">
              <a:spcBef>
                <a:spcPts val="0"/>
              </a:spcBef>
              <a:buClr>
                <a:schemeClr val="tx2"/>
              </a:buClr>
              <a:buSzPct val="120000"/>
              <a:buFont typeface="Wingdings" pitchFamily="2" charset="2"/>
              <a:buChar char="§"/>
            </a:pPr>
            <a:r>
              <a:rPr lang="en-US" dirty="0"/>
              <a:t>Provide an explicit list of the types of issues not considered vulnerabilities to help limit the number of unwanted requests:</a:t>
            </a:r>
          </a:p>
          <a:p>
            <a:pPr marL="515938" lvl="1">
              <a:spcBef>
                <a:spcPts val="0"/>
              </a:spcBef>
              <a:buClr>
                <a:schemeClr val="tx2"/>
              </a:buClr>
              <a:buSzPct val="120000"/>
              <a:buChar char="–"/>
            </a:pPr>
            <a:r>
              <a:rPr lang="en-US" dirty="0"/>
              <a:t>Self-</a:t>
            </a:r>
            <a:r>
              <a:rPr lang="en-US" dirty="0" err="1"/>
              <a:t>DoS</a:t>
            </a:r>
            <a:endParaRPr lang="en-US" dirty="0"/>
          </a:p>
          <a:p>
            <a:pPr marL="515938" lvl="1">
              <a:spcBef>
                <a:spcPts val="0"/>
              </a:spcBef>
              <a:buClr>
                <a:schemeClr val="tx2"/>
              </a:buClr>
              <a:buSzPct val="120000"/>
              <a:buChar char="–"/>
            </a:pPr>
            <a:r>
              <a:rPr lang="en-US" dirty="0"/>
              <a:t>CSRF logout</a:t>
            </a:r>
          </a:p>
          <a:p>
            <a:pPr marL="515938" lvl="1">
              <a:spcBef>
                <a:spcPts val="0"/>
              </a:spcBef>
              <a:buClr>
                <a:schemeClr val="tx2"/>
              </a:buClr>
              <a:buSzPct val="120000"/>
              <a:buChar char="–"/>
            </a:pPr>
            <a:r>
              <a:rPr lang="en-US" dirty="0"/>
              <a:t>Insecure default configurations</a:t>
            </a:r>
          </a:p>
          <a:p>
            <a:pPr marL="515938" lvl="1">
              <a:spcBef>
                <a:spcPts val="0"/>
              </a:spcBef>
              <a:buClr>
                <a:schemeClr val="tx2"/>
              </a:buClr>
              <a:buSzPct val="120000"/>
              <a:buChar char="–"/>
            </a:pPr>
            <a:r>
              <a:rPr lang="en-US" dirty="0"/>
              <a:t>Default credentials</a:t>
            </a:r>
          </a:p>
          <a:p>
            <a:pPr marL="231775" indent="-231775">
              <a:spcBef>
                <a:spcPts val="0"/>
              </a:spcBef>
              <a:buClr>
                <a:schemeClr val="tx2"/>
              </a:buClr>
              <a:buSzPct val="120000"/>
              <a:buFont typeface="Wingdings" pitchFamily="2" charset="2"/>
              <a:buChar char="§"/>
            </a:pPr>
            <a:endParaRPr lang="en-US" dirty="0"/>
          </a:p>
        </p:txBody>
      </p:sp>
      <p:sp>
        <p:nvSpPr>
          <p:cNvPr id="5" name="Slide Number Placeholder 3">
            <a:extLst>
              <a:ext uri="{FF2B5EF4-FFF2-40B4-BE49-F238E27FC236}">
                <a16:creationId xmlns:a16="http://schemas.microsoft.com/office/drawing/2014/main" id="{14C25661-1BA7-4FD9-8D00-8985D75939CF}"/>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23</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Scope: Limited by Vulnerability Type</a:t>
            </a:r>
          </a:p>
        </p:txBody>
      </p:sp>
      <p:pic>
        <p:nvPicPr>
          <p:cNvPr id="8" name="Audio 7">
            <a:hlinkClick r:id="" action="ppaction://media"/>
            <a:extLst>
              <a:ext uri="{FF2B5EF4-FFF2-40B4-BE49-F238E27FC236}">
                <a16:creationId xmlns:a16="http://schemas.microsoft.com/office/drawing/2014/main" id="{667D4449-597E-41E2-B856-4AE4437705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05576457"/>
      </p:ext>
    </p:extLst>
  </p:cSld>
  <p:clrMapOvr>
    <a:masterClrMapping/>
  </p:clrMapOvr>
  <mc:AlternateContent xmlns:mc="http://schemas.openxmlformats.org/markup-compatibility/2006" xmlns:p14="http://schemas.microsoft.com/office/powerpoint/2010/main">
    <mc:Choice Requires="p14">
      <p:transition spd="slow" p14:dur="2000" advTm="21862"/>
    </mc:Choice>
    <mc:Fallback xmlns="">
      <p:transition spd="slow" advTm="2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Processes</a:t>
            </a:r>
          </a:p>
        </p:txBody>
      </p:sp>
      <p:sp>
        <p:nvSpPr>
          <p:cNvPr id="4" name="Slide Number Placeholder 3">
            <a:extLst>
              <a:ext uri="{FF2B5EF4-FFF2-40B4-BE49-F238E27FC236}">
                <a16:creationId xmlns:a16="http://schemas.microsoft.com/office/drawing/2014/main" id="{9215C91C-AF99-4281-AD67-394E0BDFBE03}"/>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24</a:t>
            </a:fld>
            <a:r>
              <a:rPr lang="en-US" sz="1400"/>
              <a:t> </a:t>
            </a:r>
            <a:r>
              <a:rPr lang="en-US" sz="1400">
                <a:solidFill>
                  <a:srgbClr val="C1CD23"/>
                </a:solidFill>
              </a:rPr>
              <a:t>|</a:t>
            </a:r>
            <a:endParaRPr lang="en-US" sz="1400" dirty="0">
              <a:solidFill>
                <a:srgbClr val="C1CD23"/>
              </a:solidFill>
            </a:endParaRPr>
          </a:p>
        </p:txBody>
      </p:sp>
      <p:pic>
        <p:nvPicPr>
          <p:cNvPr id="6" name="Audio 5">
            <a:hlinkClick r:id="" action="ppaction://media"/>
            <a:extLst>
              <a:ext uri="{FF2B5EF4-FFF2-40B4-BE49-F238E27FC236}">
                <a16:creationId xmlns:a16="http://schemas.microsoft.com/office/drawing/2014/main" id="{B0EB7D85-4793-4F3F-A1C1-2729C98494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1581038"/>
      </p:ext>
    </p:extLst>
  </p:cSld>
  <p:clrMapOvr>
    <a:masterClrMapping/>
  </p:clrMapOvr>
  <mc:AlternateContent xmlns:mc="http://schemas.openxmlformats.org/markup-compatibility/2006" xmlns:p14="http://schemas.microsoft.com/office/powerpoint/2010/main">
    <mc:Choice Requires="p14">
      <p:transition spd="slow" p14:dur="2000" advTm="3275"/>
    </mc:Choice>
    <mc:Fallback xmlns="">
      <p:transition spd="slow" advTm="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Are third party requests accepted?</a:t>
            </a:r>
          </a:p>
          <a:p>
            <a:pPr>
              <a:buFont typeface="Wingdings" panose="05000000000000000000" pitchFamily="2" charset="2"/>
              <a:buChar char="§"/>
            </a:pPr>
            <a:r>
              <a:rPr lang="en-US" dirty="0"/>
              <a:t>What information should vulnerability reporters provide?</a:t>
            </a:r>
          </a:p>
          <a:p>
            <a:pPr>
              <a:buFont typeface="Wingdings" panose="05000000000000000000" pitchFamily="2" charset="2"/>
              <a:buChar char="§"/>
            </a:pPr>
            <a:r>
              <a:rPr lang="en-US" dirty="0"/>
              <a:t>If so, provide contact information:</a:t>
            </a:r>
          </a:p>
          <a:p>
            <a:pPr lvl="1">
              <a:buFont typeface="Wingdings" panose="05000000000000000000" pitchFamily="2" charset="2"/>
              <a:buChar char="§"/>
            </a:pPr>
            <a:r>
              <a:rPr lang="en-US" dirty="0"/>
              <a:t>Contact information should be provided to your Root CNA</a:t>
            </a:r>
          </a:p>
          <a:p>
            <a:pPr lvl="1">
              <a:buFont typeface="Wingdings" panose="05000000000000000000" pitchFamily="2" charset="2"/>
              <a:buChar char="§"/>
            </a:pPr>
            <a:r>
              <a:rPr lang="en-US" dirty="0"/>
              <a:t>A registry of contact information is maintained on the CVE Program website at </a:t>
            </a:r>
            <a:r>
              <a:rPr lang="en-US" dirty="0">
                <a:hlinkClick r:id="rId5"/>
              </a:rPr>
              <a:t>cve.mitre.org</a:t>
            </a:r>
            <a:endParaRPr lang="en-US" dirty="0"/>
          </a:p>
          <a:p>
            <a:pPr marL="457200" lvl="1" indent="0">
              <a:buNone/>
            </a:pPr>
            <a:endParaRPr lang="en-US" dirty="0"/>
          </a:p>
          <a:p>
            <a:endParaRPr lang="en-US" dirty="0"/>
          </a:p>
          <a:p>
            <a:pPr marL="0" indent="0">
              <a:buNone/>
            </a:pPr>
            <a:endParaRPr lang="en-US" dirty="0"/>
          </a:p>
          <a:p>
            <a:pPr marL="0" indent="0">
              <a:buNone/>
            </a:pPr>
            <a:endParaRPr lang="en-US" dirty="0"/>
          </a:p>
          <a:p>
            <a:pPr marL="0" indent="0">
              <a:buNone/>
            </a:pPr>
            <a:endParaRPr lang="en-US" sz="2900" b="0" dirty="0"/>
          </a:p>
          <a:p>
            <a:pPr marL="0" indent="0">
              <a:buNone/>
            </a:pPr>
            <a:endParaRPr lang="en-US" dirty="0"/>
          </a:p>
        </p:txBody>
      </p:sp>
      <p:sp>
        <p:nvSpPr>
          <p:cNvPr id="6" name="Slide Number Placeholder 3">
            <a:extLst>
              <a:ext uri="{FF2B5EF4-FFF2-40B4-BE49-F238E27FC236}">
                <a16:creationId xmlns:a16="http://schemas.microsoft.com/office/drawing/2014/main" id="{CE84ABDF-0936-478F-A6F6-456E52C73498}"/>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25</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a:bodyPr>
          <a:lstStyle/>
          <a:p>
            <a:r>
              <a:rPr lang="en-US" dirty="0"/>
              <a:t>Process: Accepting Vulnerability Reports</a:t>
            </a:r>
          </a:p>
        </p:txBody>
      </p:sp>
      <p:pic>
        <p:nvPicPr>
          <p:cNvPr id="7" name="Audio 6">
            <a:hlinkClick r:id="" action="ppaction://media"/>
            <a:extLst>
              <a:ext uri="{FF2B5EF4-FFF2-40B4-BE49-F238E27FC236}">
                <a16:creationId xmlns:a16="http://schemas.microsoft.com/office/drawing/2014/main" id="{64CDDEF0-C624-498E-93F3-84A14B6847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3861152"/>
      </p:ext>
    </p:extLst>
  </p:cSld>
  <p:clrMapOvr>
    <a:masterClrMapping/>
  </p:clrMapOvr>
  <mc:AlternateContent xmlns:mc="http://schemas.openxmlformats.org/markup-compatibility/2006" xmlns:p14="http://schemas.microsoft.com/office/powerpoint/2010/main">
    <mc:Choice Requires="p14">
      <p:transition spd="slow" p14:dur="2000" advTm="36537"/>
    </mc:Choice>
    <mc:Fallback xmlns="">
      <p:transition spd="slow" advTm="36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Who in your organization can assign IDs?</a:t>
            </a:r>
          </a:p>
          <a:p>
            <a:pPr>
              <a:buFont typeface="Wingdings" panose="05000000000000000000" pitchFamily="2" charset="2"/>
              <a:buChar char="§"/>
            </a:pPr>
            <a:r>
              <a:rPr lang="en-US" dirty="0"/>
              <a:t>At what point in the process should a CVE ID be assigned?</a:t>
            </a:r>
          </a:p>
          <a:p>
            <a:pPr lvl="1">
              <a:buFont typeface="Wingdings" panose="05000000000000000000" pitchFamily="2" charset="2"/>
              <a:buChar char="§"/>
            </a:pPr>
            <a:r>
              <a:rPr lang="en-US" dirty="0"/>
              <a:t>Remediation and triage</a:t>
            </a:r>
          </a:p>
          <a:p>
            <a:pPr lvl="1">
              <a:buFont typeface="Wingdings" panose="05000000000000000000" pitchFamily="2" charset="2"/>
              <a:buChar char="§"/>
            </a:pPr>
            <a:r>
              <a:rPr lang="en-US" dirty="0"/>
              <a:t>Disclosure</a:t>
            </a:r>
          </a:p>
          <a:p>
            <a:pPr lvl="1">
              <a:buFont typeface="Wingdings" panose="05000000000000000000" pitchFamily="2" charset="2"/>
              <a:buChar char="§"/>
            </a:pPr>
            <a:r>
              <a:rPr lang="en-US" dirty="0"/>
              <a:t>Initial Report</a:t>
            </a:r>
          </a:p>
          <a:p>
            <a:pPr>
              <a:buFont typeface="Wingdings" panose="05000000000000000000" pitchFamily="2" charset="2"/>
              <a:buChar char="§"/>
            </a:pPr>
            <a:r>
              <a:rPr lang="en-US" dirty="0"/>
              <a:t>When an ID is assigned, how is it recorded?</a:t>
            </a:r>
          </a:p>
          <a:p>
            <a:pPr>
              <a:buFont typeface="Wingdings" panose="05000000000000000000" pitchFamily="2" charset="2"/>
              <a:buChar char="§"/>
            </a:pPr>
            <a:r>
              <a:rPr lang="en-US" dirty="0"/>
              <a:t>How are vulnerabilities tracked (i.e., which vulnerability is assigned to which CVE ID)?</a:t>
            </a:r>
          </a:p>
          <a:p>
            <a:endParaRPr lang="en-US" dirty="0"/>
          </a:p>
        </p:txBody>
      </p:sp>
      <p:sp>
        <p:nvSpPr>
          <p:cNvPr id="5" name="Slide Number Placeholder 3">
            <a:extLst>
              <a:ext uri="{FF2B5EF4-FFF2-40B4-BE49-F238E27FC236}">
                <a16:creationId xmlns:a16="http://schemas.microsoft.com/office/drawing/2014/main" id="{D45CB9A8-10B5-4183-ADD4-9BDF532B761D}"/>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26</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Block Management</a:t>
            </a:r>
          </a:p>
        </p:txBody>
      </p:sp>
      <p:pic>
        <p:nvPicPr>
          <p:cNvPr id="9" name="Audio 8">
            <a:hlinkClick r:id="" action="ppaction://media"/>
            <a:extLst>
              <a:ext uri="{FF2B5EF4-FFF2-40B4-BE49-F238E27FC236}">
                <a16:creationId xmlns:a16="http://schemas.microsoft.com/office/drawing/2014/main" id="{24982024-4836-4590-BA2A-92CA08BC19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73633319"/>
      </p:ext>
    </p:extLst>
  </p:cSld>
  <p:clrMapOvr>
    <a:masterClrMapping/>
  </p:clrMapOvr>
  <mc:AlternateContent xmlns:mc="http://schemas.openxmlformats.org/markup-compatibility/2006" xmlns:p14="http://schemas.microsoft.com/office/powerpoint/2010/main">
    <mc:Choice Requires="p14">
      <p:transition spd="slow" p14:dur="2000" advTm="40803"/>
    </mc:Choice>
    <mc:Fallback xmlns="">
      <p:transition spd="slow" advTm="4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The disclosure policy should include the expected timeframe and conditions under which vulnerability information will be published</a:t>
            </a:r>
          </a:p>
          <a:p>
            <a:pPr>
              <a:buFont typeface="Wingdings" panose="05000000000000000000" pitchFamily="2" charset="2"/>
              <a:buChar char="§"/>
            </a:pPr>
            <a:r>
              <a:rPr lang="en-US" dirty="0"/>
              <a:t>The following additional communication points are advised:</a:t>
            </a:r>
          </a:p>
          <a:p>
            <a:pPr marL="914400" lvl="1" indent="-457200">
              <a:buFont typeface="+mj-lt"/>
              <a:buAutoNum type="arabicPeriod"/>
            </a:pPr>
            <a:r>
              <a:rPr lang="en-US" dirty="0"/>
              <a:t>Acknowledge receipt of submission (i.e., provide an initial response to reporter, even if it is just a “we received your request and are looking into it”)</a:t>
            </a:r>
          </a:p>
          <a:p>
            <a:pPr marL="914400" lvl="1" indent="-457200">
              <a:buFont typeface="+mj-lt"/>
              <a:buAutoNum type="arabicPeriod"/>
            </a:pPr>
            <a:r>
              <a:rPr lang="en-US" dirty="0"/>
              <a:t>Give reporter approximate time it will take to get back to them with a determination on whether there is a vulnerability</a:t>
            </a:r>
          </a:p>
          <a:p>
            <a:pPr marL="914400" lvl="1" indent="-457200">
              <a:buFont typeface="+mj-lt"/>
              <a:buAutoNum type="arabicPeriod"/>
            </a:pPr>
            <a:r>
              <a:rPr lang="en-US" dirty="0"/>
              <a:t>Advise the reporter when they can expect to receive the CVE ID for the vulnerability</a:t>
            </a:r>
          </a:p>
          <a:p>
            <a:pPr marL="914400" lvl="1" indent="-457200">
              <a:buFont typeface="+mj-lt"/>
              <a:buAutoNum type="arabicPeriod"/>
            </a:pPr>
            <a:r>
              <a:rPr lang="en-US" dirty="0"/>
              <a:t>Advise the reporter when the issue will be fixed and when an advisory can be published</a:t>
            </a:r>
          </a:p>
        </p:txBody>
      </p:sp>
      <p:sp>
        <p:nvSpPr>
          <p:cNvPr id="5" name="Slide Number Placeholder 3">
            <a:extLst>
              <a:ext uri="{FF2B5EF4-FFF2-40B4-BE49-F238E27FC236}">
                <a16:creationId xmlns:a16="http://schemas.microsoft.com/office/drawing/2014/main" id="{11A09126-FFD2-4127-8AA2-46AA3F1361C5}"/>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27</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Publish a Disclosure Policy</a:t>
            </a:r>
          </a:p>
        </p:txBody>
      </p:sp>
      <p:pic>
        <p:nvPicPr>
          <p:cNvPr id="14" name="Audio 13">
            <a:hlinkClick r:id="" action="ppaction://media"/>
            <a:extLst>
              <a:ext uri="{FF2B5EF4-FFF2-40B4-BE49-F238E27FC236}">
                <a16:creationId xmlns:a16="http://schemas.microsoft.com/office/drawing/2014/main" id="{92C8673C-C948-4180-852C-AB9401D623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71764391"/>
      </p:ext>
    </p:extLst>
  </p:cSld>
  <p:clrMapOvr>
    <a:masterClrMapping/>
  </p:clrMapOvr>
  <mc:AlternateContent xmlns:mc="http://schemas.openxmlformats.org/markup-compatibility/2006" xmlns:p14="http://schemas.microsoft.com/office/powerpoint/2010/main">
    <mc:Choice Requires="p14">
      <p:transition spd="slow" p14:dur="2000" advTm="51116"/>
    </mc:Choice>
    <mc:Fallback xmlns="">
      <p:transition spd="slow" advTm="5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Advisories must be made public</a:t>
            </a:r>
          </a:p>
          <a:p>
            <a:pPr>
              <a:buFont typeface="Wingdings" panose="05000000000000000000" pitchFamily="2" charset="2"/>
              <a:buChar char="§"/>
            </a:pPr>
            <a:r>
              <a:rPr lang="en-US" dirty="0"/>
              <a:t>The advisory should clearly state which CVE ID is associated with which vulnerability</a:t>
            </a:r>
          </a:p>
          <a:p>
            <a:pPr>
              <a:buFont typeface="Wingdings" panose="05000000000000000000" pitchFamily="2" charset="2"/>
              <a:buChar char="§"/>
            </a:pPr>
            <a:r>
              <a:rPr lang="en-US" dirty="0"/>
              <a:t>CVE Entries should be sent within 24 hours of the vulnerability being made public</a:t>
            </a:r>
          </a:p>
          <a:p>
            <a:pPr>
              <a:buFont typeface="Wingdings" panose="05000000000000000000" pitchFamily="2" charset="2"/>
              <a:buChar char="§"/>
            </a:pPr>
            <a:r>
              <a:rPr lang="en-US" dirty="0"/>
              <a:t>Are CVE Entries sent to the Root CNA, or directly to the Program Root CNA?</a:t>
            </a:r>
          </a:p>
          <a:p>
            <a:pPr lvl="1">
              <a:buFont typeface="Wingdings" panose="05000000000000000000" pitchFamily="2" charset="2"/>
              <a:buChar char="§"/>
            </a:pPr>
            <a:r>
              <a:rPr lang="en-US" dirty="0"/>
              <a:t>The Root CNA may require CVE Entries be sent directly to them</a:t>
            </a:r>
          </a:p>
          <a:p>
            <a:endParaRPr lang="en-US" dirty="0"/>
          </a:p>
          <a:p>
            <a:endParaRPr lang="en-US" dirty="0"/>
          </a:p>
        </p:txBody>
      </p:sp>
      <p:sp>
        <p:nvSpPr>
          <p:cNvPr id="5" name="Slide Number Placeholder 3">
            <a:extLst>
              <a:ext uri="{FF2B5EF4-FFF2-40B4-BE49-F238E27FC236}">
                <a16:creationId xmlns:a16="http://schemas.microsoft.com/office/drawing/2014/main" id="{A248EB67-D81C-4E1C-81B8-4A769F27F25A}"/>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28</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Publication of Advisories</a:t>
            </a:r>
          </a:p>
        </p:txBody>
      </p:sp>
      <p:pic>
        <p:nvPicPr>
          <p:cNvPr id="11" name="Audio 10">
            <a:hlinkClick r:id="" action="ppaction://media"/>
            <a:extLst>
              <a:ext uri="{FF2B5EF4-FFF2-40B4-BE49-F238E27FC236}">
                <a16:creationId xmlns:a16="http://schemas.microsoft.com/office/drawing/2014/main" id="{F661F618-F6E7-49F6-BD5D-8F3ABF1BD5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0195652"/>
      </p:ext>
    </p:extLst>
  </p:cSld>
  <p:clrMapOvr>
    <a:masterClrMapping/>
  </p:clrMapOvr>
  <mc:AlternateContent xmlns:mc="http://schemas.openxmlformats.org/markup-compatibility/2006" xmlns:p14="http://schemas.microsoft.com/office/powerpoint/2010/main">
    <mc:Choice Requires="p14">
      <p:transition spd="slow" p14:dur="2000" advTm="36475"/>
    </mc:Choice>
    <mc:Fallback xmlns="">
      <p:transition spd="slow" advTm="3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CNAs will receive requests to update CVE Entries that have been created; a process should be established to handle these requests</a:t>
            </a:r>
          </a:p>
          <a:p>
            <a:pPr>
              <a:buFont typeface="Wingdings" panose="05000000000000000000" pitchFamily="2" charset="2"/>
              <a:buChar char="§"/>
            </a:pPr>
            <a:r>
              <a:rPr lang="en-US" dirty="0"/>
              <a:t>If the request to update a CVE Entry is sent to a Root CNA or the Program Root CNA, the issuing CNA should decide if they want to be notified.</a:t>
            </a:r>
          </a:p>
          <a:p>
            <a:pPr lvl="1">
              <a:buFont typeface="Arial" panose="020B0604020202020204" pitchFamily="34" charset="0"/>
              <a:buChar char="–"/>
            </a:pPr>
            <a:r>
              <a:rPr lang="en-US" dirty="0"/>
              <a:t>Decide if notification is necessary under the following conditions:</a:t>
            </a:r>
          </a:p>
          <a:p>
            <a:pPr lvl="2">
              <a:buFont typeface="Wingdings" panose="05000000000000000000" pitchFamily="2" charset="2"/>
              <a:buChar char="§"/>
            </a:pPr>
            <a:r>
              <a:rPr lang="en-US" dirty="0"/>
              <a:t>Spelling or grammar issues</a:t>
            </a:r>
          </a:p>
          <a:p>
            <a:pPr lvl="2">
              <a:buFont typeface="Wingdings" panose="05000000000000000000" pitchFamily="2" charset="2"/>
              <a:buChar char="§"/>
            </a:pPr>
            <a:r>
              <a:rPr lang="en-US" dirty="0"/>
              <a:t>Adding a reference</a:t>
            </a:r>
          </a:p>
        </p:txBody>
      </p:sp>
      <p:sp>
        <p:nvSpPr>
          <p:cNvPr id="6" name="Slide Number Placeholder 3">
            <a:extLst>
              <a:ext uri="{FF2B5EF4-FFF2-40B4-BE49-F238E27FC236}">
                <a16:creationId xmlns:a16="http://schemas.microsoft.com/office/drawing/2014/main" id="{F8B86CF6-632F-4E3D-8FDB-004E35567E73}"/>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29</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Process: CVE Entry Update Requests</a:t>
            </a:r>
          </a:p>
        </p:txBody>
      </p:sp>
      <p:pic>
        <p:nvPicPr>
          <p:cNvPr id="10" name="Audio 9">
            <a:hlinkClick r:id="" action="ppaction://media"/>
            <a:extLst>
              <a:ext uri="{FF2B5EF4-FFF2-40B4-BE49-F238E27FC236}">
                <a16:creationId xmlns:a16="http://schemas.microsoft.com/office/drawing/2014/main" id="{3080E0D9-E8B3-4BF6-A888-F6539BE55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94359072"/>
      </p:ext>
    </p:extLst>
  </p:cSld>
  <p:clrMapOvr>
    <a:masterClrMapping/>
  </p:clrMapOvr>
  <mc:AlternateContent xmlns:mc="http://schemas.openxmlformats.org/markup-compatibility/2006" xmlns:p14="http://schemas.microsoft.com/office/powerpoint/2010/main">
    <mc:Choice Requires="p14">
      <p:transition spd="slow" p14:dur="2000" advTm="34367"/>
    </mc:Choice>
    <mc:Fallback xmlns="">
      <p:transition spd="slow" advTm="34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Defining CNAs</a:t>
            </a:r>
          </a:p>
        </p:txBody>
      </p:sp>
      <p:pic>
        <p:nvPicPr>
          <p:cNvPr id="4" name="Audio 3">
            <a:hlinkClick r:id="" action="ppaction://media"/>
            <a:extLst>
              <a:ext uri="{FF2B5EF4-FFF2-40B4-BE49-F238E27FC236}">
                <a16:creationId xmlns:a16="http://schemas.microsoft.com/office/drawing/2014/main" id="{6360E8C6-0D58-42E8-96CC-785A102DC3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Slide Number Placeholder 3">
            <a:extLst>
              <a:ext uri="{FF2B5EF4-FFF2-40B4-BE49-F238E27FC236}">
                <a16:creationId xmlns:a16="http://schemas.microsoft.com/office/drawing/2014/main" id="{FB0E8267-27B2-428F-99E2-48C470CE8DA9}"/>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509056781"/>
      </p:ext>
    </p:extLst>
  </p:cSld>
  <p:clrMapOvr>
    <a:masterClrMapping/>
  </p:clrMapOvr>
  <mc:AlternateContent xmlns:mc="http://schemas.openxmlformats.org/markup-compatibility/2006" xmlns:p14="http://schemas.microsoft.com/office/powerpoint/2010/main">
    <mc:Choice Requires="p14">
      <p:transition spd="slow" p14:dur="2000" advTm="4382"/>
    </mc:Choice>
    <mc:Fallback xmlns="">
      <p:transition spd="slow" advTm="4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457200" indent="-457200">
              <a:buFont typeface="+mj-lt"/>
              <a:buAutoNum type="arabicParenR"/>
            </a:pPr>
            <a:r>
              <a:rPr lang="en-US" dirty="0"/>
              <a:t>Point of Contact (POC) </a:t>
            </a:r>
          </a:p>
          <a:p>
            <a:pPr marL="914400" lvl="1" indent="-457200">
              <a:buFont typeface="+mj-lt"/>
              <a:buAutoNum type="arabicParenR"/>
            </a:pPr>
            <a:r>
              <a:rPr lang="en-US" dirty="0"/>
              <a:t>As defined by the parent CNA</a:t>
            </a:r>
          </a:p>
          <a:p>
            <a:pPr marL="457200" indent="-457200">
              <a:buFont typeface="+mj-lt"/>
              <a:buAutoNum type="arabicParenR"/>
            </a:pPr>
            <a:r>
              <a:rPr lang="en-US" dirty="0"/>
              <a:t>Scope definition</a:t>
            </a:r>
          </a:p>
          <a:p>
            <a:pPr marL="457200" indent="-457200">
              <a:buFont typeface="+mj-lt"/>
              <a:buAutoNum type="arabicParenR"/>
            </a:pPr>
            <a:r>
              <a:rPr lang="en-US" dirty="0"/>
              <a:t>Disclosure policy and location</a:t>
            </a:r>
          </a:p>
          <a:p>
            <a:pPr marL="457200" indent="-457200">
              <a:buFont typeface="+mj-lt"/>
              <a:buAutoNum type="arabicParenR"/>
            </a:pPr>
            <a:r>
              <a:rPr lang="en-US" dirty="0"/>
              <a:t>Vulnerability advisory location</a:t>
            </a:r>
          </a:p>
          <a:p>
            <a:pPr marL="457200" indent="-457200">
              <a:buFont typeface="+mj-lt"/>
              <a:buAutoNum type="arabicParenR"/>
            </a:pPr>
            <a:r>
              <a:rPr lang="en-US" dirty="0"/>
              <a:t>Root CNAs may require additional information  </a:t>
            </a:r>
          </a:p>
        </p:txBody>
      </p:sp>
      <p:sp>
        <p:nvSpPr>
          <p:cNvPr id="6" name="Slide Number Placeholder 3">
            <a:extLst>
              <a:ext uri="{FF2B5EF4-FFF2-40B4-BE49-F238E27FC236}">
                <a16:creationId xmlns:a16="http://schemas.microsoft.com/office/drawing/2014/main" id="{A4334037-2CC9-4EDB-8483-519A31BD89F4}"/>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30</a:t>
            </a:fld>
            <a:r>
              <a:rPr lang="en-US" sz="1400" dirty="0"/>
              <a:t> </a:t>
            </a:r>
            <a:r>
              <a:rPr lang="en-US" sz="1400" dirty="0">
                <a:solidFill>
                  <a:srgbClr val="C1CD23"/>
                </a:solidFill>
              </a:rPr>
              <a:t>|</a:t>
            </a:r>
          </a:p>
        </p:txBody>
      </p:sp>
      <p:sp>
        <p:nvSpPr>
          <p:cNvPr id="2" name="Title 1"/>
          <p:cNvSpPr>
            <a:spLocks noGrp="1"/>
          </p:cNvSpPr>
          <p:nvPr>
            <p:ph type="title"/>
          </p:nvPr>
        </p:nvSpPr>
        <p:spPr/>
        <p:txBody>
          <a:bodyPr>
            <a:normAutofit fontScale="90000"/>
          </a:bodyPr>
          <a:lstStyle/>
          <a:p>
            <a:r>
              <a:rPr lang="en-US" dirty="0"/>
              <a:t>Information CNAs Are Required to Provide to their Parent CNA</a:t>
            </a:r>
          </a:p>
        </p:txBody>
      </p:sp>
      <p:pic>
        <p:nvPicPr>
          <p:cNvPr id="10" name="Audio 9">
            <a:hlinkClick r:id="" action="ppaction://media"/>
            <a:extLst>
              <a:ext uri="{FF2B5EF4-FFF2-40B4-BE49-F238E27FC236}">
                <a16:creationId xmlns:a16="http://schemas.microsoft.com/office/drawing/2014/main" id="{4521FE95-1FB4-4DAB-A34E-2DDA162E3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661563324"/>
      </p:ext>
    </p:extLst>
  </p:cSld>
  <p:clrMapOvr>
    <a:masterClrMapping/>
  </p:clrMapOvr>
  <mc:AlternateContent xmlns:mc="http://schemas.openxmlformats.org/markup-compatibility/2006" xmlns:p14="http://schemas.microsoft.com/office/powerpoint/2010/main">
    <mc:Choice Requires="p14">
      <p:transition spd="slow" p14:dur="2000" advTm="27754"/>
    </mc:Choice>
    <mc:Fallback xmlns="">
      <p:transition spd="slow" advTm="2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CNA Resources and Community Involvement</a:t>
            </a:r>
          </a:p>
        </p:txBody>
      </p:sp>
      <p:sp>
        <p:nvSpPr>
          <p:cNvPr id="4" name="Slide Number Placeholder 3">
            <a:extLst>
              <a:ext uri="{FF2B5EF4-FFF2-40B4-BE49-F238E27FC236}">
                <a16:creationId xmlns:a16="http://schemas.microsoft.com/office/drawing/2014/main" id="{3EBE2C2A-65A8-4E91-8481-074EC5046ACF}"/>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31</a:t>
            </a:fld>
            <a:r>
              <a:rPr lang="en-US" sz="1400"/>
              <a:t> </a:t>
            </a:r>
            <a:r>
              <a:rPr lang="en-US" sz="1400">
                <a:solidFill>
                  <a:srgbClr val="C1CD23"/>
                </a:solidFill>
              </a:rPr>
              <a:t>|</a:t>
            </a:r>
            <a:endParaRPr lang="en-US" sz="1400" dirty="0">
              <a:solidFill>
                <a:srgbClr val="C1CD23"/>
              </a:solidFill>
            </a:endParaRPr>
          </a:p>
        </p:txBody>
      </p:sp>
      <p:pic>
        <p:nvPicPr>
          <p:cNvPr id="8" name="Audio 7">
            <a:hlinkClick r:id="" action="ppaction://media"/>
            <a:extLst>
              <a:ext uri="{FF2B5EF4-FFF2-40B4-BE49-F238E27FC236}">
                <a16:creationId xmlns:a16="http://schemas.microsoft.com/office/drawing/2014/main" id="{0C0B5EDF-C288-449C-951A-5618D31C99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26697076"/>
      </p:ext>
    </p:extLst>
  </p:cSld>
  <p:clrMapOvr>
    <a:masterClrMapping/>
  </p:clrMapOvr>
  <mc:AlternateContent xmlns:mc="http://schemas.openxmlformats.org/markup-compatibility/2006" xmlns:p14="http://schemas.microsoft.com/office/powerpoint/2010/main">
    <mc:Choice Requires="p14">
      <p:transition spd="slow" p14:dur="2000" advTm="6678"/>
    </mc:Choice>
    <mc:Fallback xmlns="">
      <p:transition spd="slow" advTm="6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Parent CNA provides initial training</a:t>
            </a:r>
          </a:p>
          <a:p>
            <a:pPr>
              <a:buFont typeface="Wingdings" panose="05000000000000000000" pitchFamily="2" charset="2"/>
              <a:buChar char="§"/>
            </a:pPr>
            <a:r>
              <a:rPr lang="en-US" dirty="0"/>
              <a:t>Include a CNA Rules Overview</a:t>
            </a:r>
          </a:p>
          <a:p>
            <a:pPr>
              <a:buFont typeface="Wingdings" panose="05000000000000000000" pitchFamily="2" charset="2"/>
              <a:buChar char="§"/>
            </a:pPr>
            <a:r>
              <a:rPr lang="en-US" dirty="0"/>
              <a:t>Additional Training</a:t>
            </a:r>
          </a:p>
          <a:p>
            <a:pPr lvl="1">
              <a:buFont typeface="Wingdings" panose="05000000000000000000" pitchFamily="2" charset="2"/>
              <a:buChar char="§"/>
            </a:pPr>
            <a:r>
              <a:rPr lang="en-US" sz="1800" dirty="0"/>
              <a:t>CVE Global Summits </a:t>
            </a:r>
          </a:p>
          <a:p>
            <a:pPr lvl="1">
              <a:buFont typeface="Wingdings" panose="05000000000000000000" pitchFamily="2" charset="2"/>
              <a:buChar char="§"/>
            </a:pPr>
            <a:r>
              <a:rPr lang="en-US" sz="1800" dirty="0"/>
              <a:t>Supplementary documentation, available at </a:t>
            </a:r>
            <a:r>
              <a:rPr lang="en-US" sz="1800" dirty="0">
                <a:hlinkClick r:id="rId6"/>
              </a:rPr>
              <a:t>https://cveproject.github.io/docs/cna/processes_documentation/index.html </a:t>
            </a:r>
            <a:endParaRPr lang="en-US" sz="1800" dirty="0"/>
          </a:p>
          <a:p>
            <a:pPr>
              <a:buFont typeface="Wingdings" panose="05000000000000000000" pitchFamily="2" charset="2"/>
              <a:buChar char="§"/>
            </a:pPr>
            <a:r>
              <a:rPr lang="en-US" dirty="0"/>
              <a:t>An internal training process should be developed for those who join the team</a:t>
            </a:r>
          </a:p>
          <a:p>
            <a:pPr lvl="1">
              <a:buFont typeface="Wingdings" panose="05000000000000000000" pitchFamily="2" charset="2"/>
              <a:buChar char="§"/>
            </a:pPr>
            <a:r>
              <a:rPr lang="en-US" sz="1800" dirty="0"/>
              <a:t>Program Root CNA (currently MITRE) can help provide supplemental material</a:t>
            </a:r>
          </a:p>
        </p:txBody>
      </p:sp>
      <p:sp>
        <p:nvSpPr>
          <p:cNvPr id="5" name="Slide Number Placeholder 3">
            <a:extLst>
              <a:ext uri="{FF2B5EF4-FFF2-40B4-BE49-F238E27FC236}">
                <a16:creationId xmlns:a16="http://schemas.microsoft.com/office/drawing/2014/main" id="{39D0232D-3CEC-4CC3-97E9-E7DCA8472E5E}"/>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32</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Training</a:t>
            </a:r>
          </a:p>
        </p:txBody>
      </p:sp>
      <p:sp>
        <p:nvSpPr>
          <p:cNvPr id="4" name="Arrow: Left 3">
            <a:extLst>
              <a:ext uri="{FF2B5EF4-FFF2-40B4-BE49-F238E27FC236}">
                <a16:creationId xmlns:a16="http://schemas.microsoft.com/office/drawing/2014/main" id="{A532A9F3-2DF6-418E-A7D1-DE758036B9B9}"/>
              </a:ext>
            </a:extLst>
          </p:cNvPr>
          <p:cNvSpPr/>
          <p:nvPr/>
        </p:nvSpPr>
        <p:spPr>
          <a:xfrm>
            <a:off x="9193695" y="2914888"/>
            <a:ext cx="844827" cy="417443"/>
          </a:xfrm>
          <a:prstGeom prst="lef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4F6796CC-7825-4D37-9F6E-FE2B2A2F6CD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362075795"/>
      </p:ext>
    </p:extLst>
  </p:cSld>
  <p:clrMapOvr>
    <a:masterClrMapping/>
  </p:clrMapOvr>
  <mc:AlternateContent xmlns:mc="http://schemas.openxmlformats.org/markup-compatibility/2006" xmlns:p14="http://schemas.microsoft.com/office/powerpoint/2010/main">
    <mc:Choice Requires="p14">
      <p:transition spd="slow" p14:dur="2000" advTm="34647"/>
    </mc:Choice>
    <mc:Fallback xmlns="">
      <p:transition spd="slow" advTm="34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a:bodyPr>
          <a:lstStyle/>
          <a:p>
            <a:pPr>
              <a:buFont typeface="Wingdings" panose="05000000000000000000" pitchFamily="2" charset="2"/>
              <a:buChar char="§"/>
            </a:pPr>
            <a:r>
              <a:rPr lang="en-US" dirty="0"/>
              <a:t>Automation Working Group (AWG)</a:t>
            </a:r>
          </a:p>
          <a:p>
            <a:pPr marL="573088" lvl="1" indent="-342900">
              <a:buFont typeface="Wingdings" panose="05000000000000000000" pitchFamily="2" charset="2"/>
              <a:buChar char="§"/>
            </a:pPr>
            <a:r>
              <a:rPr lang="en-US" altLang="en-US" dirty="0">
                <a:latin typeface="Helvetica LT Std"/>
              </a:rPr>
              <a:t>Focused on identifying and advancing proposals for the collaborative design, development, and deployment of automated capabilities that support the efficient management of the CVE Program.</a:t>
            </a:r>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573088" lvl="1" indent="-342900">
              <a:buFont typeface="Wingdings" panose="05000000000000000000" pitchFamily="2" charset="2"/>
              <a:buChar char="§"/>
            </a:pPr>
            <a:endParaRPr lang="en-US" dirty="0"/>
          </a:p>
          <a:p>
            <a:pPr marL="230188" lvl="1" indent="0">
              <a:buNone/>
            </a:pPr>
            <a:endParaRPr lang="en-US" dirty="0"/>
          </a:p>
        </p:txBody>
      </p:sp>
      <p:sp>
        <p:nvSpPr>
          <p:cNvPr id="6" name="Slide Number Placeholder 3">
            <a:extLst>
              <a:ext uri="{FF2B5EF4-FFF2-40B4-BE49-F238E27FC236}">
                <a16:creationId xmlns:a16="http://schemas.microsoft.com/office/drawing/2014/main" id="{01E968F6-EC74-4196-8535-1D200F61A0FD}"/>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33</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(1 of 3)</a:t>
            </a:r>
          </a:p>
        </p:txBody>
      </p:sp>
      <p:graphicFrame>
        <p:nvGraphicFramePr>
          <p:cNvPr id="7" name="Table 6">
            <a:extLst>
              <a:ext uri="{FF2B5EF4-FFF2-40B4-BE49-F238E27FC236}">
                <a16:creationId xmlns:a16="http://schemas.microsoft.com/office/drawing/2014/main" id="{56BEF556-23DF-4707-9F87-70762947D69C}"/>
              </a:ext>
            </a:extLst>
          </p:cNvPr>
          <p:cNvGraphicFramePr>
            <a:graphicFrameLocks noGrp="1"/>
          </p:cNvGraphicFramePr>
          <p:nvPr/>
        </p:nvGraphicFramePr>
        <p:xfrm>
          <a:off x="2547799" y="2777333"/>
          <a:ext cx="9408162" cy="2107839"/>
        </p:xfrm>
        <a:graphic>
          <a:graphicData uri="http://schemas.openxmlformats.org/drawingml/2006/table">
            <a:tbl>
              <a:tblPr/>
              <a:tblGrid>
                <a:gridCol w="4704081">
                  <a:extLst>
                    <a:ext uri="{9D8B030D-6E8A-4147-A177-3AD203B41FA5}">
                      <a16:colId xmlns:a16="http://schemas.microsoft.com/office/drawing/2014/main" val="2397628508"/>
                    </a:ext>
                  </a:extLst>
                </a:gridCol>
                <a:gridCol w="4704081">
                  <a:extLst>
                    <a:ext uri="{9D8B030D-6E8A-4147-A177-3AD203B41FA5}">
                      <a16:colId xmlns:a16="http://schemas.microsoft.com/office/drawing/2014/main" val="300570475"/>
                    </a:ext>
                  </a:extLst>
                </a:gridCol>
              </a:tblGrid>
              <a:tr h="303745">
                <a:tc>
                  <a:txBody>
                    <a:bodyPr/>
                    <a:lstStyle/>
                    <a:p>
                      <a:endParaRPr lang="en-US" sz="1800"/>
                    </a:p>
                  </a:txBody>
                  <a:tcPr marL="0" marR="0" marT="0" marB="0" anchor="ctr">
                    <a:lnL>
                      <a:noFill/>
                    </a:lnL>
                    <a:lnR>
                      <a:noFill/>
                    </a:lnR>
                    <a:lnT>
                      <a:noFill/>
                    </a:lnT>
                    <a:lnB>
                      <a:noFill/>
                    </a:lnB>
                  </a:tcPr>
                </a:tc>
                <a:tc>
                  <a:txBody>
                    <a:bodyPr/>
                    <a:lstStyle/>
                    <a:p>
                      <a:endParaRPr lang="en-US" sz="1800"/>
                    </a:p>
                  </a:txBody>
                  <a:tcPr marL="0" marR="0" marT="0" marB="0" anchor="ctr">
                    <a:lnL>
                      <a:noFill/>
                    </a:lnL>
                    <a:lnR>
                      <a:noFill/>
                    </a:lnR>
                    <a:lnT>
                      <a:noFill/>
                    </a:lnT>
                    <a:lnB>
                      <a:noFill/>
                    </a:lnB>
                  </a:tcPr>
                </a:tc>
                <a:extLst>
                  <a:ext uri="{0D108BD9-81ED-4DB2-BD59-A6C34878D82A}">
                    <a16:rowId xmlns:a16="http://schemas.microsoft.com/office/drawing/2014/main" val="2034914832"/>
                  </a:ext>
                </a:extLst>
              </a:tr>
              <a:tr h="1804094">
                <a:tc>
                  <a:txBody>
                    <a:bodyPr/>
                    <a:lstStyle/>
                    <a:p>
                      <a:r>
                        <a:rPr lang="en-US" sz="1800" b="1" dirty="0"/>
                        <a:t>Documents</a:t>
                      </a:r>
                      <a:endParaRPr lang="en-US" sz="1800" dirty="0"/>
                    </a:p>
                    <a:p>
                      <a:pPr marL="285750" indent="-285750">
                        <a:buFont typeface="Wingdings" panose="05000000000000000000" pitchFamily="2" charset="2"/>
                        <a:buChar char="§"/>
                      </a:pPr>
                      <a:r>
                        <a:rPr lang="en-US" sz="1800" dirty="0">
                          <a:hlinkClick r:id="rId5"/>
                        </a:rPr>
                        <a:t>CVE ID Allocation Service Specification</a:t>
                      </a:r>
                      <a:endParaRPr lang="en-US" sz="1800" dirty="0"/>
                    </a:p>
                    <a:p>
                      <a:pPr marL="285750" indent="-285750">
                        <a:buFont typeface="Wingdings" panose="05000000000000000000" pitchFamily="2" charset="2"/>
                        <a:buChar char="§"/>
                      </a:pPr>
                      <a:r>
                        <a:rPr lang="en-US" sz="1800" dirty="0">
                          <a:hlinkClick r:id="rId6"/>
                        </a:rPr>
                        <a:t>AWG Charter</a:t>
                      </a:r>
                      <a:endParaRPr lang="en-US" sz="1800" dirty="0"/>
                    </a:p>
                  </a:txBody>
                  <a:tcPr marL="0" marR="0" marT="0" marB="0">
                    <a:lnL>
                      <a:noFill/>
                    </a:lnL>
                    <a:lnR>
                      <a:noFill/>
                    </a:lnR>
                    <a:lnT>
                      <a:noFill/>
                    </a:lnT>
                    <a:lnB>
                      <a:noFill/>
                    </a:lnB>
                  </a:tcPr>
                </a:tc>
                <a:tc>
                  <a:txBody>
                    <a:bodyPr/>
                    <a:lstStyle/>
                    <a:p>
                      <a:r>
                        <a:rPr lang="en-US" sz="1800" b="1" dirty="0"/>
                        <a:t>Repositories &amp; Projects</a:t>
                      </a:r>
                      <a:endParaRPr lang="en-US" sz="1800" dirty="0"/>
                    </a:p>
                    <a:p>
                      <a:pPr marL="285750" indent="-285750">
                        <a:buFont typeface="Wingdings" panose="05000000000000000000" pitchFamily="2" charset="2"/>
                        <a:buChar char="§"/>
                      </a:pPr>
                      <a:r>
                        <a:rPr lang="en-US" sz="1800" dirty="0">
                          <a:hlinkClick r:id="rId7"/>
                        </a:rPr>
                        <a:t>CVE ID Allocation Service</a:t>
                      </a:r>
                      <a:endParaRPr lang="en-US" sz="1800" dirty="0"/>
                    </a:p>
                    <a:p>
                      <a:pPr marL="285750" indent="-285750">
                        <a:buFont typeface="Wingdings" panose="05000000000000000000" pitchFamily="2" charset="2"/>
                        <a:buChar char="§"/>
                      </a:pPr>
                      <a:r>
                        <a:rPr lang="en-US" sz="1800" dirty="0">
                          <a:hlinkClick r:id="rId8"/>
                        </a:rPr>
                        <a:t>CVE List GitHub Automation Pilot</a:t>
                      </a:r>
                      <a:endParaRPr lang="en-US" sz="1800" dirty="0"/>
                    </a:p>
                    <a:p>
                      <a:pPr marL="285750" indent="-285750">
                        <a:buFont typeface="Wingdings" panose="05000000000000000000" pitchFamily="2" charset="2"/>
                        <a:buChar char="§"/>
                      </a:pPr>
                      <a:r>
                        <a:rPr lang="en-US" sz="1800" dirty="0">
                          <a:hlinkClick r:id="rId9"/>
                        </a:rPr>
                        <a:t>CVE JSON Schema Project</a:t>
                      </a:r>
                      <a:endParaRPr lang="en-US" sz="1800" dirty="0"/>
                    </a:p>
                    <a:p>
                      <a:pPr marL="285750" indent="-285750">
                        <a:buFont typeface="Wingdings" panose="05000000000000000000" pitchFamily="2" charset="2"/>
                        <a:buChar char="§"/>
                      </a:pPr>
                      <a:r>
                        <a:rPr lang="en-US" sz="1800" dirty="0">
                          <a:hlinkClick r:id="rId10"/>
                        </a:rPr>
                        <a:t>CNA Registry Project</a:t>
                      </a:r>
                      <a:endParaRPr lang="en-US" sz="1800" dirty="0"/>
                    </a:p>
                    <a:p>
                      <a:pPr marL="285750" indent="-285750">
                        <a:buFont typeface="Wingdings" panose="05000000000000000000" pitchFamily="2" charset="2"/>
                        <a:buChar char="§"/>
                      </a:pPr>
                      <a:r>
                        <a:rPr lang="en-US" sz="1800" dirty="0">
                          <a:hlinkClick r:id="rId11"/>
                        </a:rPr>
                        <a:t>AWG GitHub Repository</a:t>
                      </a:r>
                      <a:endParaRPr lang="en-US" sz="1800" dirty="0"/>
                    </a:p>
                  </a:txBody>
                  <a:tcPr marL="0" marR="0" marT="0" marB="0">
                    <a:lnL>
                      <a:noFill/>
                    </a:lnL>
                    <a:lnR>
                      <a:noFill/>
                    </a:lnR>
                    <a:lnT>
                      <a:noFill/>
                    </a:lnT>
                    <a:lnB>
                      <a:noFill/>
                    </a:lnB>
                  </a:tcPr>
                </a:tc>
                <a:extLst>
                  <a:ext uri="{0D108BD9-81ED-4DB2-BD59-A6C34878D82A}">
                    <a16:rowId xmlns:a16="http://schemas.microsoft.com/office/drawing/2014/main" val="912699683"/>
                  </a:ext>
                </a:extLst>
              </a:tr>
            </a:tbl>
          </a:graphicData>
        </a:graphic>
      </p:graphicFrame>
      <p:pic>
        <p:nvPicPr>
          <p:cNvPr id="8" name="Audio 7">
            <a:hlinkClick r:id="" action="ppaction://media"/>
            <a:extLst>
              <a:ext uri="{FF2B5EF4-FFF2-40B4-BE49-F238E27FC236}">
                <a16:creationId xmlns:a16="http://schemas.microsoft.com/office/drawing/2014/main" id="{445E9700-7513-4BFA-90BF-F81378AA4CA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015932"/>
      </p:ext>
    </p:extLst>
  </p:cSld>
  <p:clrMapOvr>
    <a:masterClrMapping/>
  </p:clrMapOvr>
  <mc:AlternateContent xmlns:mc="http://schemas.openxmlformats.org/markup-compatibility/2006" xmlns:p14="http://schemas.microsoft.com/office/powerpoint/2010/main">
    <mc:Choice Requires="p14">
      <p:transition spd="slow" p14:dur="2000" advTm="36916"/>
    </mc:Choice>
    <mc:Fallback xmlns="">
      <p:transition spd="slow" advTm="36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en-US" dirty="0"/>
              <a:t>Strategic Planning Working Group (SPWG)</a:t>
            </a:r>
          </a:p>
          <a:p>
            <a:pPr lvl="1">
              <a:buFont typeface="Wingdings" panose="05000000000000000000" pitchFamily="2" charset="2"/>
              <a:buChar char="§"/>
            </a:pPr>
            <a:r>
              <a:rPr lang="en-US" altLang="en-US" dirty="0">
                <a:latin typeface="Helvetica LT Std"/>
              </a:rPr>
              <a:t>Focused on the long-term strategy (1-5 years) and goals of the CVE Program; will work closely with the CVE Board to determine goals and objectives and will act to achieve them.</a:t>
            </a:r>
          </a:p>
          <a:p>
            <a:pPr>
              <a:buFont typeface="Wingdings" panose="05000000000000000000" pitchFamily="2" charset="2"/>
              <a:buChar char="§"/>
            </a:pPr>
            <a:endParaRPr lang="en-US" dirty="0"/>
          </a:p>
          <a:p>
            <a:pPr>
              <a:buFont typeface="Wingdings" panose="05000000000000000000" pitchFamily="2" charset="2"/>
              <a:buChar char="§"/>
            </a:pPr>
            <a:endParaRPr lang="en-US" dirty="0"/>
          </a:p>
          <a:p>
            <a:pPr>
              <a:buFont typeface="Wingdings" panose="05000000000000000000" pitchFamily="2" charset="2"/>
              <a:buChar char="§"/>
            </a:pPr>
            <a:r>
              <a:rPr lang="en-US" dirty="0"/>
              <a:t>CNA Coordination Working Group (CNACWG)</a:t>
            </a:r>
          </a:p>
          <a:p>
            <a:pPr lvl="1">
              <a:buFont typeface="Wingdings" panose="05000000000000000000" pitchFamily="2" charset="2"/>
              <a:buChar char="§"/>
            </a:pPr>
            <a:r>
              <a:rPr lang="en-US" dirty="0"/>
              <a:t>Focused on providing a forum for more effective communication and participation by the </a:t>
            </a:r>
            <a:r>
              <a:rPr lang="en-US" dirty="0">
                <a:hlinkClick r:id="rId5"/>
              </a:rPr>
              <a:t>CVE Numbering Authorities (CNAs)</a:t>
            </a:r>
            <a:r>
              <a:rPr lang="en-US" dirty="0"/>
              <a:t>.</a:t>
            </a:r>
          </a:p>
          <a:p>
            <a:pPr>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
            </a:pPr>
            <a:r>
              <a:rPr lang="en-US" dirty="0"/>
              <a:t>CVE Quality Working Group (QWG)</a:t>
            </a:r>
          </a:p>
          <a:p>
            <a:pPr lvl="1">
              <a:buFont typeface="Wingdings" panose="05000000000000000000" pitchFamily="2" charset="2"/>
              <a:buChar char="§"/>
            </a:pPr>
            <a:r>
              <a:rPr lang="en-US" dirty="0"/>
              <a:t>Focused on identifying areas where CVE content, rules, guidelines, and best practices must improve to better support stakeholder use cases.</a:t>
            </a:r>
          </a:p>
        </p:txBody>
      </p:sp>
      <p:sp>
        <p:nvSpPr>
          <p:cNvPr id="9" name="Slide Number Placeholder 3">
            <a:extLst>
              <a:ext uri="{FF2B5EF4-FFF2-40B4-BE49-F238E27FC236}">
                <a16:creationId xmlns:a16="http://schemas.microsoft.com/office/drawing/2014/main" id="{7B10C3CD-4015-4B25-B0AA-648E15BEC1E9}"/>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34</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(2 of 3)</a:t>
            </a:r>
          </a:p>
        </p:txBody>
      </p:sp>
      <p:sp>
        <p:nvSpPr>
          <p:cNvPr id="5" name="Rectangle 4">
            <a:extLst>
              <a:ext uri="{FF2B5EF4-FFF2-40B4-BE49-F238E27FC236}">
                <a16:creationId xmlns:a16="http://schemas.microsoft.com/office/drawing/2014/main" id="{56D58D78-17F9-42C5-A959-9C3423E2C5EE}"/>
              </a:ext>
            </a:extLst>
          </p:cNvPr>
          <p:cNvSpPr/>
          <p:nvPr/>
        </p:nvSpPr>
        <p:spPr>
          <a:xfrm>
            <a:off x="2308569" y="4270207"/>
            <a:ext cx="2621282" cy="646331"/>
          </a:xfrm>
          <a:prstGeom prst="rect">
            <a:avLst/>
          </a:prstGeom>
        </p:spPr>
        <p:txBody>
          <a:bodyPr wrap="square">
            <a:spAutoFit/>
          </a:bodyPr>
          <a:lstStyle/>
          <a:p>
            <a:r>
              <a:rPr lang="en-US" b="1" dirty="0"/>
              <a:t>Documents</a:t>
            </a:r>
            <a:endParaRPr lang="en-US" dirty="0"/>
          </a:p>
          <a:p>
            <a:pPr marL="285750" indent="-285750">
              <a:buFont typeface="Wingdings" panose="05000000000000000000" pitchFamily="2" charset="2"/>
              <a:buChar char="§"/>
            </a:pPr>
            <a:r>
              <a:rPr lang="en-US" dirty="0">
                <a:hlinkClick r:id="rId6"/>
              </a:rPr>
              <a:t>CNACWG Charter</a:t>
            </a:r>
            <a:endParaRPr lang="en-US" dirty="0"/>
          </a:p>
        </p:txBody>
      </p:sp>
      <p:sp>
        <p:nvSpPr>
          <p:cNvPr id="6" name="Rectangle 5">
            <a:extLst>
              <a:ext uri="{FF2B5EF4-FFF2-40B4-BE49-F238E27FC236}">
                <a16:creationId xmlns:a16="http://schemas.microsoft.com/office/drawing/2014/main" id="{06BFF5C1-AF1F-4E43-A195-11288D30EFF3}"/>
              </a:ext>
            </a:extLst>
          </p:cNvPr>
          <p:cNvSpPr/>
          <p:nvPr/>
        </p:nvSpPr>
        <p:spPr>
          <a:xfrm>
            <a:off x="6522270" y="4343948"/>
            <a:ext cx="3416410"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t>TBA</a:t>
            </a:r>
          </a:p>
        </p:txBody>
      </p:sp>
      <p:sp>
        <p:nvSpPr>
          <p:cNvPr id="7" name="Rectangle 6">
            <a:extLst>
              <a:ext uri="{FF2B5EF4-FFF2-40B4-BE49-F238E27FC236}">
                <a16:creationId xmlns:a16="http://schemas.microsoft.com/office/drawing/2014/main" id="{3860913D-9F60-44CF-9D46-4935D7CF2833}"/>
              </a:ext>
            </a:extLst>
          </p:cNvPr>
          <p:cNvSpPr/>
          <p:nvPr/>
        </p:nvSpPr>
        <p:spPr>
          <a:xfrm>
            <a:off x="2253322" y="2382963"/>
            <a:ext cx="3416410" cy="646331"/>
          </a:xfrm>
          <a:prstGeom prst="rect">
            <a:avLst/>
          </a:prstGeom>
        </p:spPr>
        <p:txBody>
          <a:bodyPr wrap="square">
            <a:spAutoFit/>
          </a:bodyPr>
          <a:lstStyle/>
          <a:p>
            <a:r>
              <a:rPr lang="en-US" b="1" dirty="0"/>
              <a:t>Documents </a:t>
            </a:r>
            <a:endParaRPr lang="en-US" dirty="0"/>
          </a:p>
          <a:p>
            <a:pPr marL="285750" indent="-285750">
              <a:buFont typeface="Wingdings" panose="05000000000000000000" pitchFamily="2" charset="2"/>
              <a:buChar char="§"/>
            </a:pPr>
            <a:r>
              <a:rPr lang="en-US" dirty="0"/>
              <a:t>TBA</a:t>
            </a:r>
          </a:p>
        </p:txBody>
      </p:sp>
      <p:sp>
        <p:nvSpPr>
          <p:cNvPr id="8" name="Rectangle 7">
            <a:extLst>
              <a:ext uri="{FF2B5EF4-FFF2-40B4-BE49-F238E27FC236}">
                <a16:creationId xmlns:a16="http://schemas.microsoft.com/office/drawing/2014/main" id="{365C9765-6E16-46CE-A4E5-784453D8C11A}"/>
              </a:ext>
            </a:extLst>
          </p:cNvPr>
          <p:cNvSpPr/>
          <p:nvPr/>
        </p:nvSpPr>
        <p:spPr>
          <a:xfrm>
            <a:off x="6522270" y="2382962"/>
            <a:ext cx="5219065" cy="646331"/>
          </a:xfrm>
          <a:prstGeom prst="rect">
            <a:avLst/>
          </a:prstGeom>
        </p:spPr>
        <p:txBody>
          <a:bodyPr wrap="square">
            <a:spAutoFit/>
          </a:bodyPr>
          <a:lstStyle/>
          <a:p>
            <a:r>
              <a:rPr lang="en-US" b="1" dirty="0"/>
              <a:t>Repositories &amp; Projects</a:t>
            </a:r>
            <a:endParaRPr lang="en-US" dirty="0"/>
          </a:p>
          <a:p>
            <a:pPr marL="285750" indent="-285750">
              <a:buFont typeface="Wingdings" panose="05000000000000000000" pitchFamily="2" charset="2"/>
              <a:buChar char="§"/>
            </a:pPr>
            <a:r>
              <a:rPr lang="en-US" dirty="0">
                <a:hlinkClick r:id="rId7"/>
              </a:rPr>
              <a:t>SPWG GitHub Repository</a:t>
            </a:r>
            <a:endParaRPr lang="en-US" dirty="0"/>
          </a:p>
        </p:txBody>
      </p:sp>
      <p:pic>
        <p:nvPicPr>
          <p:cNvPr id="16" name="Audio 15">
            <a:hlinkClick r:id="" action="ppaction://media"/>
            <a:extLst>
              <a:ext uri="{FF2B5EF4-FFF2-40B4-BE49-F238E27FC236}">
                <a16:creationId xmlns:a16="http://schemas.microsoft.com/office/drawing/2014/main" id="{9FE15AE5-38FC-49F5-B9FA-1142C4515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5088385"/>
      </p:ext>
    </p:extLst>
  </p:cSld>
  <p:clrMapOvr>
    <a:masterClrMapping/>
  </p:clrMapOvr>
  <mc:AlternateContent xmlns:mc="http://schemas.openxmlformats.org/markup-compatibility/2006" xmlns:p14="http://schemas.microsoft.com/office/powerpoint/2010/main">
    <mc:Choice Requires="p14">
      <p:transition spd="slow" p14:dur="2000" advTm="33759"/>
    </mc:Choice>
    <mc:Fallback xmlns="">
      <p:transition spd="slow" advTm="3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85F77-9E59-4FAB-8861-4E17DADEC1A1}"/>
              </a:ext>
            </a:extLst>
          </p:cNvPr>
          <p:cNvSpPr>
            <a:spLocks noGrp="1"/>
          </p:cNvSpPr>
          <p:nvPr>
            <p:ph idx="1"/>
          </p:nvPr>
        </p:nvSpPr>
        <p:spPr/>
        <p:txBody>
          <a:bodyPr>
            <a:normAutofit/>
          </a:bodyPr>
          <a:lstStyle/>
          <a:p>
            <a:pPr marL="115888" indent="-342900">
              <a:buFont typeface="Wingdings" panose="05000000000000000000" pitchFamily="2" charset="2"/>
              <a:buChar char="§"/>
            </a:pPr>
            <a:r>
              <a:rPr lang="en-US" dirty="0"/>
              <a:t>Outreach and Communications Working Group (OCWG)</a:t>
            </a:r>
          </a:p>
          <a:p>
            <a:pPr lvl="1">
              <a:buFont typeface="Wingdings" panose="05000000000000000000" pitchFamily="2" charset="2"/>
              <a:buChar char="§"/>
            </a:pPr>
            <a:r>
              <a:rPr lang="en-US" dirty="0"/>
              <a:t>Focused on promoting the CVE Program to achieve program adoption and coverage goals through increased community awareness.</a:t>
            </a:r>
          </a:p>
          <a:p>
            <a:pPr>
              <a:buFont typeface="Wingdings" panose="05000000000000000000" pitchFamily="2" charset="2"/>
              <a:buChar char="§"/>
            </a:pPr>
            <a:endParaRPr lang="en-US" dirty="0"/>
          </a:p>
          <a:p>
            <a:pPr marL="0" indent="0">
              <a:buNone/>
            </a:pPr>
            <a:r>
              <a:rPr lang="en-US" dirty="0"/>
              <a:t> </a:t>
            </a:r>
          </a:p>
        </p:txBody>
      </p:sp>
      <p:sp>
        <p:nvSpPr>
          <p:cNvPr id="5" name="Slide Number Placeholder 3">
            <a:extLst>
              <a:ext uri="{FF2B5EF4-FFF2-40B4-BE49-F238E27FC236}">
                <a16:creationId xmlns:a16="http://schemas.microsoft.com/office/drawing/2014/main" id="{76A33646-37C1-4816-95C3-129758FFA377}"/>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35</a:t>
            </a:fld>
            <a:r>
              <a:rPr lang="en-US" sz="1400" dirty="0"/>
              <a:t> </a:t>
            </a:r>
            <a:r>
              <a:rPr lang="en-US" sz="1400" dirty="0">
                <a:solidFill>
                  <a:srgbClr val="C1CD23"/>
                </a:solidFill>
              </a:rPr>
              <a:t>|</a:t>
            </a:r>
          </a:p>
        </p:txBody>
      </p:sp>
      <p:sp>
        <p:nvSpPr>
          <p:cNvPr id="2" name="Title 1">
            <a:extLst>
              <a:ext uri="{FF2B5EF4-FFF2-40B4-BE49-F238E27FC236}">
                <a16:creationId xmlns:a16="http://schemas.microsoft.com/office/drawing/2014/main" id="{DDAF5278-E631-41A0-A3F1-C9CC25390F88}"/>
              </a:ext>
            </a:extLst>
          </p:cNvPr>
          <p:cNvSpPr>
            <a:spLocks noGrp="1"/>
          </p:cNvSpPr>
          <p:nvPr>
            <p:ph type="title"/>
          </p:nvPr>
        </p:nvSpPr>
        <p:spPr/>
        <p:txBody>
          <a:bodyPr/>
          <a:lstStyle/>
          <a:p>
            <a:r>
              <a:rPr lang="en-US" dirty="0"/>
              <a:t>CVE Working Groups (3 of 3)</a:t>
            </a:r>
          </a:p>
        </p:txBody>
      </p:sp>
      <p:pic>
        <p:nvPicPr>
          <p:cNvPr id="7" name="Audio 6">
            <a:hlinkClick r:id="" action="ppaction://media"/>
            <a:extLst>
              <a:ext uri="{FF2B5EF4-FFF2-40B4-BE49-F238E27FC236}">
                <a16:creationId xmlns:a16="http://schemas.microsoft.com/office/drawing/2014/main" id="{045E5660-B0CF-4567-AD3B-0E69314F3D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graphicFrame>
        <p:nvGraphicFramePr>
          <p:cNvPr id="4" name="Table 3">
            <a:extLst>
              <a:ext uri="{FF2B5EF4-FFF2-40B4-BE49-F238E27FC236}">
                <a16:creationId xmlns:a16="http://schemas.microsoft.com/office/drawing/2014/main" id="{C6CA0049-E01B-4180-984C-712F9C4B80D4}"/>
              </a:ext>
            </a:extLst>
          </p:cNvPr>
          <p:cNvGraphicFramePr>
            <a:graphicFrameLocks noGrp="1"/>
          </p:cNvGraphicFramePr>
          <p:nvPr/>
        </p:nvGraphicFramePr>
        <p:xfrm>
          <a:off x="1580684" y="2647117"/>
          <a:ext cx="10278658" cy="548640"/>
        </p:xfrm>
        <a:graphic>
          <a:graphicData uri="http://schemas.openxmlformats.org/drawingml/2006/table">
            <a:tbl>
              <a:tblPr/>
              <a:tblGrid>
                <a:gridCol w="5139329">
                  <a:extLst>
                    <a:ext uri="{9D8B030D-6E8A-4147-A177-3AD203B41FA5}">
                      <a16:colId xmlns:a16="http://schemas.microsoft.com/office/drawing/2014/main" val="4190893238"/>
                    </a:ext>
                  </a:extLst>
                </a:gridCol>
                <a:gridCol w="5139329">
                  <a:extLst>
                    <a:ext uri="{9D8B030D-6E8A-4147-A177-3AD203B41FA5}">
                      <a16:colId xmlns:a16="http://schemas.microsoft.com/office/drawing/2014/main" val="4055141898"/>
                    </a:ext>
                  </a:extLst>
                </a:gridCol>
              </a:tblGrid>
              <a:tr h="548640">
                <a:tc>
                  <a:txBody>
                    <a:bodyPr/>
                    <a:lstStyle/>
                    <a:p>
                      <a:r>
                        <a:rPr lang="en-US" sz="1800" b="1" dirty="0">
                          <a:effectLst/>
                          <a:latin typeface="Verdana" panose="020B0604030504040204" pitchFamily="34" charset="0"/>
                        </a:rPr>
                        <a:t>Documents</a:t>
                      </a:r>
                      <a:endParaRPr lang="en-US" sz="1800" dirty="0">
                        <a:effectLst/>
                        <a:latin typeface="Verdana" panose="020B0604030504040204" pitchFamily="34" charset="0"/>
                      </a:endParaRPr>
                    </a:p>
                    <a:p>
                      <a:pPr>
                        <a:buFont typeface="Arial" panose="020B0604020202020204" pitchFamily="34" charset="0"/>
                        <a:buNone/>
                      </a:pPr>
                      <a:r>
                        <a:rPr lang="en-US" sz="1800" dirty="0">
                          <a:solidFill>
                            <a:srgbClr val="3377CC"/>
                          </a:solidFill>
                          <a:effectLst/>
                          <a:latin typeface="Verdana" panose="020B0604030504040204" pitchFamily="34" charset="0"/>
                          <a:hlinkClick r:id="rId6"/>
                        </a:rPr>
                        <a:t>OCWG Charter</a:t>
                      </a:r>
                      <a:endParaRPr lang="en-US" sz="1800" dirty="0">
                        <a:effectLst/>
                        <a:latin typeface="Verdana" panose="020B0604030504040204" pitchFamily="34" charset="0"/>
                      </a:endParaRPr>
                    </a:p>
                  </a:txBody>
                  <a:tcPr marL="0" marR="0" marT="0" marB="0">
                    <a:lnL>
                      <a:noFill/>
                    </a:lnL>
                    <a:lnR>
                      <a:noFill/>
                    </a:lnR>
                    <a:lnT>
                      <a:noFill/>
                    </a:lnT>
                    <a:lnB>
                      <a:noFill/>
                    </a:lnB>
                    <a:solidFill>
                      <a:srgbClr val="FFFFFF"/>
                    </a:solidFill>
                  </a:tcPr>
                </a:tc>
                <a:tc>
                  <a:txBody>
                    <a:bodyPr/>
                    <a:lstStyle/>
                    <a:p>
                      <a:r>
                        <a:rPr lang="en-US" sz="1800" b="1" dirty="0">
                          <a:effectLst/>
                          <a:latin typeface="Verdana" panose="020B0604030504040204" pitchFamily="34" charset="0"/>
                        </a:rPr>
                        <a:t>Repositories &amp; Projects</a:t>
                      </a:r>
                      <a:endParaRPr lang="en-US" sz="1800" dirty="0">
                        <a:effectLst/>
                        <a:latin typeface="Verdana" panose="020B0604030504040204" pitchFamily="34" charset="0"/>
                      </a:endParaRPr>
                    </a:p>
                    <a:p>
                      <a:pPr>
                        <a:buFont typeface="Arial" panose="020B0604020202020204" pitchFamily="34" charset="0"/>
                        <a:buNone/>
                      </a:pPr>
                      <a:r>
                        <a:rPr lang="en-US" sz="1800" dirty="0">
                          <a:effectLst/>
                          <a:latin typeface="Verdana" panose="020B0604030504040204" pitchFamily="34" charset="0"/>
                        </a:rPr>
                        <a:t>TBA</a:t>
                      </a: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4253503498"/>
                  </a:ext>
                </a:extLst>
              </a:tr>
            </a:tbl>
          </a:graphicData>
        </a:graphic>
      </p:graphicFrame>
    </p:spTree>
    <p:extLst>
      <p:ext uri="{BB962C8B-B14F-4D97-AF65-F5344CB8AC3E}">
        <p14:creationId xmlns:p14="http://schemas.microsoft.com/office/powerpoint/2010/main" val="1240695331"/>
      </p:ext>
    </p:extLst>
  </p:cSld>
  <p:clrMapOvr>
    <a:masterClrMapping/>
  </p:clrMapOvr>
  <mc:AlternateContent xmlns:mc="http://schemas.openxmlformats.org/markup-compatibility/2006" xmlns:p14="http://schemas.microsoft.com/office/powerpoint/2010/main">
    <mc:Choice Requires="p14">
      <p:transition spd="slow" p14:dur="2000" advTm="11879"/>
    </mc:Choice>
    <mc:Fallback xmlns="">
      <p:transition spd="slow" advTm="11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CNA mailing list</a:t>
            </a:r>
          </a:p>
          <a:p>
            <a:pPr lvl="1">
              <a:buFont typeface="Wingdings" panose="05000000000000000000" pitchFamily="2" charset="2"/>
              <a:buChar char="§"/>
            </a:pPr>
            <a:r>
              <a:rPr lang="en-US" dirty="0"/>
              <a:t>For program wide announcements</a:t>
            </a:r>
          </a:p>
          <a:p>
            <a:pPr lvl="1">
              <a:buFont typeface="Wingdings" panose="05000000000000000000" pitchFamily="2" charset="2"/>
              <a:buChar char="§"/>
            </a:pPr>
            <a:r>
              <a:rPr lang="en-US" dirty="0"/>
              <a:t>Used by CNAs to discuss important topics </a:t>
            </a:r>
          </a:p>
          <a:p>
            <a:pPr lvl="1">
              <a:buFont typeface="Wingdings" panose="05000000000000000000" pitchFamily="2" charset="2"/>
              <a:buChar char="§"/>
            </a:pPr>
            <a:r>
              <a:rPr lang="en-US" dirty="0"/>
              <a:t>Limited to CNA and CVE Board members</a:t>
            </a:r>
          </a:p>
          <a:p>
            <a:pPr>
              <a:buFont typeface="Wingdings" panose="05000000000000000000" pitchFamily="2" charset="2"/>
              <a:buChar char="§"/>
            </a:pPr>
            <a:r>
              <a:rPr lang="en-US" dirty="0"/>
              <a:t>CVE Global Summits (in-person and virtual)</a:t>
            </a:r>
          </a:p>
          <a:p>
            <a:pPr lvl="1">
              <a:buFont typeface="Wingdings" panose="05000000000000000000" pitchFamily="2" charset="2"/>
              <a:buChar char="§"/>
            </a:pPr>
            <a:r>
              <a:rPr lang="en-US" dirty="0"/>
              <a:t>Yearly conference to discuss lessons learned, topics of interest, and program improvements</a:t>
            </a:r>
          </a:p>
          <a:p>
            <a:pPr>
              <a:buFont typeface="Wingdings" panose="05000000000000000000" pitchFamily="2" charset="2"/>
              <a:buChar char="§"/>
            </a:pPr>
            <a:r>
              <a:rPr lang="en-US" dirty="0"/>
              <a:t>Webinars</a:t>
            </a:r>
          </a:p>
          <a:p>
            <a:pPr lvl="1">
              <a:buFont typeface="Wingdings" panose="05000000000000000000" pitchFamily="2" charset="2"/>
              <a:buChar char="§"/>
            </a:pPr>
            <a:r>
              <a:rPr lang="en-US" dirty="0"/>
              <a:t>Ad-Hoc meetings to discuss issues affecting CNAs and the CVE Program</a:t>
            </a:r>
          </a:p>
          <a:p>
            <a:pPr>
              <a:buFont typeface="Wingdings" panose="05000000000000000000" pitchFamily="2" charset="2"/>
              <a:buChar char="§"/>
            </a:pPr>
            <a:r>
              <a:rPr lang="en-US" dirty="0"/>
              <a:t>CVE CNA SharePoint Site</a:t>
            </a:r>
          </a:p>
        </p:txBody>
      </p:sp>
      <p:sp>
        <p:nvSpPr>
          <p:cNvPr id="5" name="Slide Number Placeholder 3">
            <a:extLst>
              <a:ext uri="{FF2B5EF4-FFF2-40B4-BE49-F238E27FC236}">
                <a16:creationId xmlns:a16="http://schemas.microsoft.com/office/drawing/2014/main" id="{F434C1F3-2069-4FA8-BBAC-E997DB1FA483}"/>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36</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Other Community Participation</a:t>
            </a:r>
          </a:p>
        </p:txBody>
      </p:sp>
      <p:pic>
        <p:nvPicPr>
          <p:cNvPr id="7" name="Audio 6">
            <a:hlinkClick r:id="" action="ppaction://media"/>
            <a:extLst>
              <a:ext uri="{FF2B5EF4-FFF2-40B4-BE49-F238E27FC236}">
                <a16:creationId xmlns:a16="http://schemas.microsoft.com/office/drawing/2014/main" id="{13075351-633A-46FA-B43E-2B09E4BD23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85999022"/>
      </p:ext>
    </p:extLst>
  </p:cSld>
  <p:clrMapOvr>
    <a:masterClrMapping/>
  </p:clrMapOvr>
  <mc:AlternateContent xmlns:mc="http://schemas.openxmlformats.org/markup-compatibility/2006" xmlns:p14="http://schemas.microsoft.com/office/powerpoint/2010/main">
    <mc:Choice Requires="p14">
      <p:transition spd="slow" p14:dur="2000" advTm="27825"/>
    </mc:Choice>
    <mc:Fallback xmlns="">
      <p:transition spd="slow" advTm="27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t>If you have questions or would like to request a meeting with the CNA Coordination team to learn more about the CNA program:</a:t>
            </a:r>
          </a:p>
          <a:p>
            <a:pPr marL="914400" lvl="1" indent="-457200">
              <a:buFont typeface="+mj-lt"/>
              <a:buAutoNum type="arabicPeriod"/>
            </a:pPr>
            <a:r>
              <a:rPr lang="en-US" dirty="0"/>
              <a:t>Submit a request via </a:t>
            </a:r>
            <a:r>
              <a:rPr lang="en-US" dirty="0">
                <a:hlinkClick r:id="rId5"/>
              </a:rPr>
              <a:t>cveform.mitre.org</a:t>
            </a:r>
            <a:r>
              <a:rPr lang="en-US" dirty="0"/>
              <a:t> </a:t>
            </a:r>
            <a:r>
              <a:rPr lang="en-US" b="0" dirty="0"/>
              <a:t>or </a:t>
            </a:r>
          </a:p>
          <a:p>
            <a:pPr marL="914400" lvl="1" indent="-457200">
              <a:buFont typeface="+mj-lt"/>
              <a:buAutoNum type="arabicPeriod"/>
            </a:pPr>
            <a:r>
              <a:rPr lang="en-US" dirty="0"/>
              <a:t>S</a:t>
            </a:r>
            <a:r>
              <a:rPr lang="en-US" b="0" dirty="0"/>
              <a:t>end an email request to </a:t>
            </a:r>
            <a:r>
              <a:rPr lang="en-US" u="sng" dirty="0">
                <a:hlinkClick r:id="rId6"/>
              </a:rPr>
              <a:t>cna-coordinator@mitre.org</a:t>
            </a:r>
            <a:endParaRPr lang="en-US" b="0" dirty="0"/>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sp>
        <p:nvSpPr>
          <p:cNvPr id="5" name="Slide Number Placeholder 3">
            <a:extLst>
              <a:ext uri="{FF2B5EF4-FFF2-40B4-BE49-F238E27FC236}">
                <a16:creationId xmlns:a16="http://schemas.microsoft.com/office/drawing/2014/main" id="{F258421A-2E8B-4793-BF46-C17C09E62E82}"/>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37</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Questions?</a:t>
            </a:r>
          </a:p>
        </p:txBody>
      </p:sp>
      <p:pic>
        <p:nvPicPr>
          <p:cNvPr id="8" name="Audio 7">
            <a:hlinkClick r:id="" action="ppaction://media"/>
            <a:extLst>
              <a:ext uri="{FF2B5EF4-FFF2-40B4-BE49-F238E27FC236}">
                <a16:creationId xmlns:a16="http://schemas.microsoft.com/office/drawing/2014/main" id="{B516CEFC-3864-4AF7-A65D-C3CA26B8C4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8787415"/>
      </p:ext>
    </p:extLst>
  </p:cSld>
  <p:clrMapOvr>
    <a:masterClrMapping/>
  </p:clrMapOvr>
  <mc:AlternateContent xmlns:mc="http://schemas.openxmlformats.org/markup-compatibility/2006" xmlns:p14="http://schemas.microsoft.com/office/powerpoint/2010/main">
    <mc:Choice Requires="p14">
      <p:transition spd="slow" p14:dur="2000" advTm="16166"/>
    </mc:Choice>
    <mc:Fallback xmlns="">
      <p:transition spd="slow" advTm="16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fontScale="92500"/>
          </a:bodyPr>
          <a:lstStyle/>
          <a:p>
            <a:pPr marL="231775" indent="-231775">
              <a:spcBef>
                <a:spcPts val="1200"/>
              </a:spcBef>
              <a:spcAft>
                <a:spcPts val="1200"/>
              </a:spcAft>
              <a:buClr>
                <a:schemeClr val="tx2"/>
              </a:buClr>
              <a:buSzPct val="120000"/>
              <a:buFont typeface="Wingdings" pitchFamily="2" charset="2"/>
              <a:buChar char="§"/>
            </a:pPr>
            <a:r>
              <a:rPr lang="en-US" dirty="0"/>
              <a:t>What are CVE Numbering Authorities (CNAs)?</a:t>
            </a:r>
          </a:p>
          <a:p>
            <a:pPr marL="515938" lvl="1">
              <a:spcBef>
                <a:spcPts val="1200"/>
              </a:spcBef>
              <a:spcAft>
                <a:spcPts val="1200"/>
              </a:spcAft>
              <a:buClr>
                <a:schemeClr val="tx2"/>
              </a:buClr>
              <a:buSzPct val="120000"/>
              <a:buChar char="–"/>
            </a:pPr>
            <a:r>
              <a:rPr lang="en-US" dirty="0"/>
              <a:t>CNAs are organizations that are authorized to assign CVE IDs to vulnerabilities affecting products within their distinct, agreed upon scope</a:t>
            </a:r>
          </a:p>
          <a:p>
            <a:pPr marL="231775" indent="-231775">
              <a:spcBef>
                <a:spcPts val="1200"/>
              </a:spcBef>
              <a:spcAft>
                <a:spcPts val="1200"/>
              </a:spcAft>
              <a:buClr>
                <a:schemeClr val="tx2"/>
              </a:buClr>
              <a:buSzPct val="120000"/>
              <a:buFont typeface="Wingdings" pitchFamily="2" charset="2"/>
              <a:buChar char="§"/>
            </a:pPr>
            <a:r>
              <a:rPr lang="en-US" dirty="0"/>
              <a:t>Why do we need CNAs?</a:t>
            </a:r>
          </a:p>
          <a:p>
            <a:pPr marL="515938" lvl="1">
              <a:spcBef>
                <a:spcPts val="1200"/>
              </a:spcBef>
              <a:spcAft>
                <a:spcPts val="1200"/>
              </a:spcAft>
              <a:buClr>
                <a:schemeClr val="tx2"/>
              </a:buClr>
              <a:buSzPct val="120000"/>
              <a:buChar char="–"/>
            </a:pPr>
            <a:r>
              <a:rPr lang="en-US" dirty="0"/>
              <a:t>CNAs help address the CVE Program's primary challenge to satisfy the demand for timely, accurate CVE ID assignments, while rapidly expanding the scope of coverage to address the increasing number of vulnerabilities and evolving state of vulnerability management</a:t>
            </a:r>
          </a:p>
          <a:p>
            <a:pPr marL="231775" indent="-231775">
              <a:spcBef>
                <a:spcPts val="1200"/>
              </a:spcBef>
              <a:spcAft>
                <a:spcPts val="1200"/>
              </a:spcAft>
              <a:buClr>
                <a:schemeClr val="tx2"/>
              </a:buClr>
              <a:buSzPct val="120000"/>
              <a:buFont typeface="Wingdings" pitchFamily="2" charset="2"/>
              <a:buChar char="§"/>
            </a:pPr>
            <a:r>
              <a:rPr lang="en-US" dirty="0"/>
              <a:t>What value do CNAs provide?</a:t>
            </a:r>
          </a:p>
          <a:p>
            <a:pPr marL="515938" lvl="1">
              <a:spcBef>
                <a:spcPts val="1200"/>
              </a:spcBef>
              <a:spcAft>
                <a:spcPts val="1200"/>
              </a:spcAft>
              <a:buClr>
                <a:schemeClr val="tx2"/>
              </a:buClr>
              <a:buSzPct val="120000"/>
              <a:buChar char="–"/>
            </a:pPr>
            <a:r>
              <a:rPr lang="en-US" dirty="0"/>
              <a:t>CNAs allow CVE IDs to be produced more quickly and in a more distributed manner</a:t>
            </a:r>
          </a:p>
        </p:txBody>
      </p:sp>
      <p:sp>
        <p:nvSpPr>
          <p:cNvPr id="5" name="Slide Number Placeholder 3">
            <a:extLst>
              <a:ext uri="{FF2B5EF4-FFF2-40B4-BE49-F238E27FC236}">
                <a16:creationId xmlns:a16="http://schemas.microsoft.com/office/drawing/2014/main" id="{74D08443-91F2-4002-8A0C-6075A2B422CC}"/>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4</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Role of the CNA</a:t>
            </a:r>
          </a:p>
        </p:txBody>
      </p:sp>
      <p:pic>
        <p:nvPicPr>
          <p:cNvPr id="12" name="Audio 11">
            <a:hlinkClick r:id="" action="ppaction://media"/>
            <a:extLst>
              <a:ext uri="{FF2B5EF4-FFF2-40B4-BE49-F238E27FC236}">
                <a16:creationId xmlns:a16="http://schemas.microsoft.com/office/drawing/2014/main" id="{B3D1714E-E366-4C11-96CD-3EF5D2C6D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6969710"/>
      </p:ext>
    </p:extLst>
  </p:cSld>
  <p:clrMapOvr>
    <a:masterClrMapping/>
  </p:clrMapOvr>
  <mc:AlternateContent xmlns:mc="http://schemas.openxmlformats.org/markup-compatibility/2006" xmlns:p14="http://schemas.microsoft.com/office/powerpoint/2010/main">
    <mc:Choice Requires="p14">
      <p:transition spd="slow" p14:dur="2000" advTm="30400"/>
    </mc:Choice>
    <mc:Fallback xmlns="">
      <p:transition spd="slow" advTm="30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68FF-815D-42A6-9BEB-979E682D63AC}"/>
              </a:ext>
            </a:extLst>
          </p:cNvPr>
          <p:cNvSpPr>
            <a:spLocks noGrp="1"/>
          </p:cNvSpPr>
          <p:nvPr>
            <p:ph type="title"/>
          </p:nvPr>
        </p:nvSpPr>
        <p:spPr/>
        <p:txBody>
          <a:bodyPr>
            <a:normAutofit fontScale="90000"/>
          </a:bodyPr>
          <a:lstStyle/>
          <a:p>
            <a:r>
              <a:rPr lang="en-US" dirty="0"/>
              <a:t>Benefits of Being a CNA: Minimize Embargoed Information </a:t>
            </a:r>
          </a:p>
        </p:txBody>
      </p:sp>
      <p:sp>
        <p:nvSpPr>
          <p:cNvPr id="7" name="Oval 6">
            <a:extLst>
              <a:ext uri="{FF2B5EF4-FFF2-40B4-BE49-F238E27FC236}">
                <a16:creationId xmlns:a16="http://schemas.microsoft.com/office/drawing/2014/main" id="{0F4C69AE-C2D1-42D8-9909-E3B8AB24AEBD}"/>
              </a:ext>
            </a:extLst>
          </p:cNvPr>
          <p:cNvSpPr/>
          <p:nvPr/>
        </p:nvSpPr>
        <p:spPr>
          <a:xfrm>
            <a:off x="987972" y="3205655"/>
            <a:ext cx="9963807" cy="299544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F792CC8E-0FF1-49A2-8A89-4176CDC82B2C}"/>
              </a:ext>
            </a:extLst>
          </p:cNvPr>
          <p:cNvSpPr/>
          <p:nvPr/>
        </p:nvSpPr>
        <p:spPr>
          <a:xfrm>
            <a:off x="1780192" y="4212224"/>
            <a:ext cx="1765737" cy="1064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Researcher</a:t>
            </a:r>
          </a:p>
        </p:txBody>
      </p:sp>
      <p:sp>
        <p:nvSpPr>
          <p:cNvPr id="9" name="Rectangle: Rounded Corners 8">
            <a:extLst>
              <a:ext uri="{FF2B5EF4-FFF2-40B4-BE49-F238E27FC236}">
                <a16:creationId xmlns:a16="http://schemas.microsoft.com/office/drawing/2014/main" id="{389464FF-FE7A-49C8-8AA1-6FF33CFE9029}"/>
              </a:ext>
            </a:extLst>
          </p:cNvPr>
          <p:cNvSpPr/>
          <p:nvPr/>
        </p:nvSpPr>
        <p:spPr>
          <a:xfrm>
            <a:off x="7869622" y="4122404"/>
            <a:ext cx="1765737" cy="1154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Vendor</a:t>
            </a:r>
          </a:p>
          <a:p>
            <a:pPr algn="ctr"/>
            <a:r>
              <a:rPr lang="en-US" dirty="0"/>
              <a:t>(CNA)</a:t>
            </a:r>
          </a:p>
        </p:txBody>
      </p:sp>
      <p:sp>
        <p:nvSpPr>
          <p:cNvPr id="14" name="Rectangle: Rounded Corners 13">
            <a:extLst>
              <a:ext uri="{FF2B5EF4-FFF2-40B4-BE49-F238E27FC236}">
                <a16:creationId xmlns:a16="http://schemas.microsoft.com/office/drawing/2014/main" id="{5096C5E3-05B3-4C4B-B62C-EE060923234D}"/>
              </a:ext>
            </a:extLst>
          </p:cNvPr>
          <p:cNvSpPr/>
          <p:nvPr/>
        </p:nvSpPr>
        <p:spPr>
          <a:xfrm>
            <a:off x="5155323" y="1927225"/>
            <a:ext cx="1629103" cy="7567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CNA of Last Resort CNA-LR</a:t>
            </a:r>
          </a:p>
        </p:txBody>
      </p:sp>
      <p:sp>
        <p:nvSpPr>
          <p:cNvPr id="3" name="TextBox 2">
            <a:extLst>
              <a:ext uri="{FF2B5EF4-FFF2-40B4-BE49-F238E27FC236}">
                <a16:creationId xmlns:a16="http://schemas.microsoft.com/office/drawing/2014/main" id="{C17B63B5-FED0-4A01-B1DF-080744E14994}"/>
              </a:ext>
            </a:extLst>
          </p:cNvPr>
          <p:cNvSpPr txBox="1"/>
          <p:nvPr/>
        </p:nvSpPr>
        <p:spPr>
          <a:xfrm>
            <a:off x="7577847" y="1663430"/>
            <a:ext cx="2000419" cy="369332"/>
          </a:xfrm>
          <a:prstGeom prst="rect">
            <a:avLst/>
          </a:prstGeom>
          <a:noFill/>
        </p:spPr>
        <p:txBody>
          <a:bodyPr wrap="none" rtlCol="0">
            <a:spAutoFit/>
          </a:bodyPr>
          <a:lstStyle/>
          <a:p>
            <a:r>
              <a:rPr lang="en-US" dirty="0"/>
              <a:t>Left out of the loop</a:t>
            </a:r>
          </a:p>
        </p:txBody>
      </p:sp>
      <p:cxnSp>
        <p:nvCxnSpPr>
          <p:cNvPr id="6" name="Straight Arrow Connector 5">
            <a:extLst>
              <a:ext uri="{FF2B5EF4-FFF2-40B4-BE49-F238E27FC236}">
                <a16:creationId xmlns:a16="http://schemas.microsoft.com/office/drawing/2014/main" id="{3C80918E-6DBB-486D-81B4-28EA8C3132FE}"/>
              </a:ext>
            </a:extLst>
          </p:cNvPr>
          <p:cNvCxnSpPr>
            <a:stCxn id="3" idx="1"/>
            <a:endCxn id="14" idx="3"/>
          </p:cNvCxnSpPr>
          <p:nvPr/>
        </p:nvCxnSpPr>
        <p:spPr>
          <a:xfrm flipH="1">
            <a:off x="6784426" y="1848096"/>
            <a:ext cx="793421" cy="457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59AEF51-9229-42BF-AD23-85AB15C44E03}"/>
              </a:ext>
            </a:extLst>
          </p:cNvPr>
          <p:cNvCxnSpPr>
            <a:cxnSpLocks/>
            <a:stCxn id="8" idx="3"/>
            <a:endCxn id="9" idx="1"/>
          </p:cNvCxnSpPr>
          <p:nvPr/>
        </p:nvCxnSpPr>
        <p:spPr>
          <a:xfrm flipV="1">
            <a:off x="3545929" y="4699511"/>
            <a:ext cx="4323693" cy="449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33D6DC44-8A3B-42B1-A6F9-1366514E9F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11" name="Slide Number Placeholder 3">
            <a:extLst>
              <a:ext uri="{FF2B5EF4-FFF2-40B4-BE49-F238E27FC236}">
                <a16:creationId xmlns:a16="http://schemas.microsoft.com/office/drawing/2014/main" id="{A80C59F9-9C91-4F7B-BAC4-3C57D3E02A98}"/>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5</a:t>
            </a:fld>
            <a:r>
              <a:rPr lang="en-US" sz="1400"/>
              <a:t> </a:t>
            </a:r>
            <a:r>
              <a:rPr lang="en-US" sz="1400">
                <a:solidFill>
                  <a:srgbClr val="C1CD23"/>
                </a:solidFill>
              </a:rPr>
              <a:t>|</a:t>
            </a:r>
            <a:endParaRPr lang="en-US" sz="1400" dirty="0">
              <a:solidFill>
                <a:srgbClr val="C1CD23"/>
              </a:solidFill>
            </a:endParaRPr>
          </a:p>
        </p:txBody>
      </p:sp>
    </p:spTree>
    <p:extLst>
      <p:ext uri="{BB962C8B-B14F-4D97-AF65-F5344CB8AC3E}">
        <p14:creationId xmlns:p14="http://schemas.microsoft.com/office/powerpoint/2010/main" val="3688294853"/>
      </p:ext>
    </p:extLst>
  </p:cSld>
  <p:clrMapOvr>
    <a:masterClrMapping/>
  </p:clrMapOvr>
  <mc:AlternateContent xmlns:mc="http://schemas.openxmlformats.org/markup-compatibility/2006" xmlns:p14="http://schemas.microsoft.com/office/powerpoint/2010/main">
    <mc:Choice Requires="p14">
      <p:transition spd="slow" p14:dur="2000" advTm="7468"/>
    </mc:Choice>
    <mc:Fallback xmlns="">
      <p:transition spd="slow" advTm="7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82C1C-029E-440B-A95D-044533BDC05D}"/>
              </a:ext>
            </a:extLst>
          </p:cNvPr>
          <p:cNvSpPr>
            <a:spLocks noGrp="1"/>
          </p:cNvSpPr>
          <p:nvPr>
            <p:ph type="title"/>
          </p:nvPr>
        </p:nvSpPr>
        <p:spPr/>
        <p:txBody>
          <a:bodyPr/>
          <a:lstStyle/>
          <a:p>
            <a:r>
              <a:rPr lang="en-US" dirty="0"/>
              <a:t>Benefits of Being a CNA: More Efficient Process</a:t>
            </a:r>
          </a:p>
        </p:txBody>
      </p:sp>
      <p:pic>
        <p:nvPicPr>
          <p:cNvPr id="7" name="Content Placeholder 6">
            <a:extLst>
              <a:ext uri="{FF2B5EF4-FFF2-40B4-BE49-F238E27FC236}">
                <a16:creationId xmlns:a16="http://schemas.microsoft.com/office/drawing/2014/main" id="{1CA46FD5-C314-4532-BDDE-73EE204E4294}"/>
              </a:ext>
            </a:extLst>
          </p:cNvPr>
          <p:cNvPicPr>
            <a:picLocks noGrp="1" noChangeAspect="1"/>
          </p:cNvPicPr>
          <p:nvPr>
            <p:ph sz="half" idx="1"/>
          </p:nvPr>
        </p:nvPicPr>
        <p:blipFill>
          <a:blip r:embed="rId5"/>
          <a:stretch>
            <a:fillRect/>
          </a:stretch>
        </p:blipFill>
        <p:spPr>
          <a:xfrm>
            <a:off x="838200" y="2971918"/>
            <a:ext cx="5005424" cy="2152666"/>
          </a:xfrm>
          <a:prstGeom prst="rect">
            <a:avLst/>
          </a:prstGeom>
        </p:spPr>
      </p:pic>
      <p:sp>
        <p:nvSpPr>
          <p:cNvPr id="4" name="Content Placeholder 3">
            <a:extLst>
              <a:ext uri="{FF2B5EF4-FFF2-40B4-BE49-F238E27FC236}">
                <a16:creationId xmlns:a16="http://schemas.microsoft.com/office/drawing/2014/main" id="{8A730893-B874-4F31-94DE-D125E6529044}"/>
              </a:ext>
            </a:extLst>
          </p:cNvPr>
          <p:cNvSpPr>
            <a:spLocks noGrp="1"/>
          </p:cNvSpPr>
          <p:nvPr>
            <p:ph sz="half" idx="2"/>
          </p:nvPr>
        </p:nvSpPr>
        <p:spPr/>
        <p:txBody>
          <a:bodyPr/>
          <a:lstStyle/>
          <a:p>
            <a:pPr marL="0" indent="0">
              <a:buNone/>
            </a:pPr>
            <a:r>
              <a:rPr lang="en-US" dirty="0"/>
              <a:t>CNA</a:t>
            </a:r>
          </a:p>
          <a:p>
            <a:pPr marL="0" indent="0">
              <a:buNone/>
            </a:pPr>
            <a:r>
              <a:rPr lang="en-US" b="0" dirty="0"/>
              <a:t>Researcher go directly to you, the CNA.</a:t>
            </a:r>
          </a:p>
        </p:txBody>
      </p:sp>
      <p:pic>
        <p:nvPicPr>
          <p:cNvPr id="8" name="Picture 7">
            <a:extLst>
              <a:ext uri="{FF2B5EF4-FFF2-40B4-BE49-F238E27FC236}">
                <a16:creationId xmlns:a16="http://schemas.microsoft.com/office/drawing/2014/main" id="{25B04312-B380-4B09-8EE6-EBE9ED5B9BCC}"/>
              </a:ext>
            </a:extLst>
          </p:cNvPr>
          <p:cNvPicPr>
            <a:picLocks noChangeAspect="1"/>
          </p:cNvPicPr>
          <p:nvPr/>
        </p:nvPicPr>
        <p:blipFill>
          <a:blip r:embed="rId6"/>
          <a:stretch>
            <a:fillRect/>
          </a:stretch>
        </p:blipFill>
        <p:spPr>
          <a:xfrm>
            <a:off x="6388161" y="2995731"/>
            <a:ext cx="4810160" cy="2128853"/>
          </a:xfrm>
          <a:prstGeom prst="rect">
            <a:avLst/>
          </a:prstGeom>
        </p:spPr>
      </p:pic>
      <p:sp>
        <p:nvSpPr>
          <p:cNvPr id="10" name="Content Placeholder 3">
            <a:extLst>
              <a:ext uri="{FF2B5EF4-FFF2-40B4-BE49-F238E27FC236}">
                <a16:creationId xmlns:a16="http://schemas.microsoft.com/office/drawing/2014/main" id="{7E84818E-318C-4315-9E04-2EA63A32FCD5}"/>
              </a:ext>
            </a:extLst>
          </p:cNvPr>
          <p:cNvSpPr txBox="1">
            <a:spLocks/>
          </p:cNvSpPr>
          <p:nvPr/>
        </p:nvSpPr>
        <p:spPr>
          <a:xfrm>
            <a:off x="838201" y="1517281"/>
            <a:ext cx="5181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Not a CNA </a:t>
            </a:r>
          </a:p>
          <a:p>
            <a:pPr marL="0" indent="0">
              <a:buFont typeface="Arial" panose="020B0604020202020204" pitchFamily="34" charset="0"/>
              <a:buNone/>
            </a:pPr>
            <a:r>
              <a:rPr lang="en-US" b="0" dirty="0"/>
              <a:t>Researcher go directly to CNA of last resort. </a:t>
            </a:r>
          </a:p>
        </p:txBody>
      </p:sp>
      <p:sp>
        <p:nvSpPr>
          <p:cNvPr id="12" name="Oval 11">
            <a:extLst>
              <a:ext uri="{FF2B5EF4-FFF2-40B4-BE49-F238E27FC236}">
                <a16:creationId xmlns:a16="http://schemas.microsoft.com/office/drawing/2014/main" id="{6E812B77-DE31-429B-8BF0-360C25FB3ADA}"/>
              </a:ext>
            </a:extLst>
          </p:cNvPr>
          <p:cNvSpPr/>
          <p:nvPr/>
        </p:nvSpPr>
        <p:spPr>
          <a:xfrm rot="20318165">
            <a:off x="1334865" y="3549559"/>
            <a:ext cx="1433174" cy="468746"/>
          </a:xfrm>
          <a:prstGeom prst="ellipse">
            <a:avLst/>
          </a:prstGeom>
          <a:solidFill>
            <a:srgbClr val="FFFF00">
              <a:alpha val="38000"/>
            </a:srgbClr>
          </a:solidFill>
          <a:ln w="38100">
            <a:solidFill>
              <a:srgbClr val="C6401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3" name="Oval 12">
            <a:extLst>
              <a:ext uri="{FF2B5EF4-FFF2-40B4-BE49-F238E27FC236}">
                <a16:creationId xmlns:a16="http://schemas.microsoft.com/office/drawing/2014/main" id="{46E171D0-78FF-4CE0-BF7B-5392C84F9B58}"/>
              </a:ext>
            </a:extLst>
          </p:cNvPr>
          <p:cNvSpPr/>
          <p:nvPr/>
        </p:nvSpPr>
        <p:spPr>
          <a:xfrm rot="20318165">
            <a:off x="6735844" y="3603772"/>
            <a:ext cx="1433174" cy="468746"/>
          </a:xfrm>
          <a:prstGeom prst="ellipse">
            <a:avLst/>
          </a:prstGeom>
          <a:solidFill>
            <a:srgbClr val="FFFF00">
              <a:alpha val="38000"/>
            </a:srgbClr>
          </a:solidFill>
          <a:ln w="38100">
            <a:solidFill>
              <a:srgbClr val="C6401D"/>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1" name="Slide Number Placeholder 3">
            <a:extLst>
              <a:ext uri="{FF2B5EF4-FFF2-40B4-BE49-F238E27FC236}">
                <a16:creationId xmlns:a16="http://schemas.microsoft.com/office/drawing/2014/main" id="{6D1FCEAB-5FB7-488C-A09E-165E08F17E91}"/>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6</a:t>
            </a:fld>
            <a:r>
              <a:rPr lang="en-US" sz="1400"/>
              <a:t> </a:t>
            </a:r>
            <a:r>
              <a:rPr lang="en-US" sz="1400">
                <a:solidFill>
                  <a:srgbClr val="C1CD23"/>
                </a:solidFill>
              </a:rPr>
              <a:t>|</a:t>
            </a:r>
            <a:endParaRPr lang="en-US" sz="1400" dirty="0">
              <a:solidFill>
                <a:srgbClr val="C1CD23"/>
              </a:solidFill>
            </a:endParaRPr>
          </a:p>
        </p:txBody>
      </p:sp>
      <p:pic>
        <p:nvPicPr>
          <p:cNvPr id="5" name="Audio 4">
            <a:hlinkClick r:id="" action="ppaction://media"/>
            <a:extLst>
              <a:ext uri="{FF2B5EF4-FFF2-40B4-BE49-F238E27FC236}">
                <a16:creationId xmlns:a16="http://schemas.microsoft.com/office/drawing/2014/main" id="{E15FED94-8D39-4F61-967B-F9502EBBC9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118734295"/>
      </p:ext>
    </p:extLst>
  </p:cSld>
  <p:clrMapOvr>
    <a:masterClrMapping/>
  </p:clrMapOvr>
  <mc:AlternateContent xmlns:mc="http://schemas.openxmlformats.org/markup-compatibility/2006" xmlns:p14="http://schemas.microsoft.com/office/powerpoint/2010/main">
    <mc:Choice Requires="p14">
      <p:transition spd="slow" p14:dur="2000" advTm="23984"/>
    </mc:Choice>
    <mc:Fallback xmlns="">
      <p:transition spd="slow" advTm="23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440B2-9A96-4CC0-BB77-095CA3A19F33}"/>
              </a:ext>
            </a:extLst>
          </p:cNvPr>
          <p:cNvSpPr>
            <a:spLocks noGrp="1"/>
          </p:cNvSpPr>
          <p:nvPr>
            <p:ph type="title"/>
          </p:nvPr>
        </p:nvSpPr>
        <p:spPr/>
        <p:txBody>
          <a:bodyPr/>
          <a:lstStyle/>
          <a:p>
            <a:r>
              <a:rPr lang="en-US" dirty="0"/>
              <a:t>Benefits of Being a CNA: Control the Message</a:t>
            </a:r>
          </a:p>
        </p:txBody>
      </p:sp>
      <p:sp>
        <p:nvSpPr>
          <p:cNvPr id="5" name="Not Equal 4">
            <a:extLst>
              <a:ext uri="{FF2B5EF4-FFF2-40B4-BE49-F238E27FC236}">
                <a16:creationId xmlns:a16="http://schemas.microsoft.com/office/drawing/2014/main" id="{DD02A398-9217-4D2C-A9C3-EF2311E7F5D1}"/>
              </a:ext>
            </a:extLst>
          </p:cNvPr>
          <p:cNvSpPr/>
          <p:nvPr/>
        </p:nvSpPr>
        <p:spPr>
          <a:xfrm>
            <a:off x="5395452" y="2201935"/>
            <a:ext cx="1582366" cy="972765"/>
          </a:xfrm>
          <a:prstGeom prst="mathNotEqual">
            <a:avLst/>
          </a:prstGeom>
          <a:solidFill>
            <a:srgbClr val="C6401D"/>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6" name="Equals 5">
            <a:extLst>
              <a:ext uri="{FF2B5EF4-FFF2-40B4-BE49-F238E27FC236}">
                <a16:creationId xmlns:a16="http://schemas.microsoft.com/office/drawing/2014/main" id="{26663B91-18FE-4221-9A41-04C2EC5B7BEE}"/>
              </a:ext>
            </a:extLst>
          </p:cNvPr>
          <p:cNvSpPr/>
          <p:nvPr/>
        </p:nvSpPr>
        <p:spPr>
          <a:xfrm>
            <a:off x="5525154" y="4294262"/>
            <a:ext cx="1322962" cy="972766"/>
          </a:xfrm>
          <a:prstGeom prst="mathEqual">
            <a:avLst/>
          </a:prstGeom>
          <a:solidFill>
            <a:srgbClr val="C1CD23"/>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4587559D-C2D1-49EB-B2E4-A26E6F80F39B}"/>
              </a:ext>
            </a:extLst>
          </p:cNvPr>
          <p:cNvSpPr txBox="1"/>
          <p:nvPr/>
        </p:nvSpPr>
        <p:spPr>
          <a:xfrm>
            <a:off x="1030584" y="2071941"/>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3.1.2 and earlier allows attackers to cause a denial of service and possibly execute arbitrary code.</a:t>
            </a:r>
          </a:p>
        </p:txBody>
      </p:sp>
      <p:sp>
        <p:nvSpPr>
          <p:cNvPr id="8" name="TextBox 7">
            <a:extLst>
              <a:ext uri="{FF2B5EF4-FFF2-40B4-BE49-F238E27FC236}">
                <a16:creationId xmlns:a16="http://schemas.microsoft.com/office/drawing/2014/main" id="{5ABEC1C8-7040-4B42-BAE7-8954AC790F19}"/>
              </a:ext>
            </a:extLst>
          </p:cNvPr>
          <p:cNvSpPr txBox="1"/>
          <p:nvPr/>
        </p:nvSpPr>
        <p:spPr>
          <a:xfrm>
            <a:off x="1030584" y="4445418"/>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9" name="TextBox 8">
            <a:extLst>
              <a:ext uri="{FF2B5EF4-FFF2-40B4-BE49-F238E27FC236}">
                <a16:creationId xmlns:a16="http://schemas.microsoft.com/office/drawing/2014/main" id="{EF50E888-5297-453B-A8E5-219595D801EB}"/>
              </a:ext>
            </a:extLst>
          </p:cNvPr>
          <p:cNvSpPr txBox="1"/>
          <p:nvPr/>
        </p:nvSpPr>
        <p:spPr>
          <a:xfrm>
            <a:off x="7150700" y="2049375"/>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10" name="TextBox 9">
            <a:extLst>
              <a:ext uri="{FF2B5EF4-FFF2-40B4-BE49-F238E27FC236}">
                <a16:creationId xmlns:a16="http://schemas.microsoft.com/office/drawing/2014/main" id="{EB9D9538-1CEB-4871-96C5-351AD1DEAD6E}"/>
              </a:ext>
            </a:extLst>
          </p:cNvPr>
          <p:cNvSpPr txBox="1"/>
          <p:nvPr/>
        </p:nvSpPr>
        <p:spPr>
          <a:xfrm>
            <a:off x="7162809" y="4463539"/>
            <a:ext cx="4010716" cy="1200329"/>
          </a:xfrm>
          <a:prstGeom prst="rect">
            <a:avLst/>
          </a:prstGeom>
          <a:noFill/>
        </p:spPr>
        <p:txBody>
          <a:bodyPr wrap="square"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Vulnerability in Product A 3.x before 3.2 and 2.x before 2.5 allows authenticated users to cause a denial of service.</a:t>
            </a:r>
          </a:p>
        </p:txBody>
      </p:sp>
      <p:sp>
        <p:nvSpPr>
          <p:cNvPr id="11" name="TextBox 10">
            <a:extLst>
              <a:ext uri="{FF2B5EF4-FFF2-40B4-BE49-F238E27FC236}">
                <a16:creationId xmlns:a16="http://schemas.microsoft.com/office/drawing/2014/main" id="{374EF1E0-ADBF-49CD-B658-EF82611D64CF}"/>
              </a:ext>
            </a:extLst>
          </p:cNvPr>
          <p:cNvSpPr txBox="1"/>
          <p:nvPr/>
        </p:nvSpPr>
        <p:spPr>
          <a:xfrm>
            <a:off x="1005569" y="1649265"/>
            <a:ext cx="4737194"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CVE entry text (written by CNA-LR)</a:t>
            </a:r>
          </a:p>
        </p:txBody>
      </p:sp>
      <p:sp>
        <p:nvSpPr>
          <p:cNvPr id="12" name="TextBox 11">
            <a:extLst>
              <a:ext uri="{FF2B5EF4-FFF2-40B4-BE49-F238E27FC236}">
                <a16:creationId xmlns:a16="http://schemas.microsoft.com/office/drawing/2014/main" id="{DB2139DB-FDBC-4CC0-8CED-E8D99B0BC2B5}"/>
              </a:ext>
            </a:extLst>
          </p:cNvPr>
          <p:cNvSpPr txBox="1"/>
          <p:nvPr/>
        </p:nvSpPr>
        <p:spPr>
          <a:xfrm>
            <a:off x="1005569" y="4063429"/>
            <a:ext cx="4293163"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CVE entry text (written by CNA)</a:t>
            </a:r>
          </a:p>
        </p:txBody>
      </p:sp>
      <p:sp>
        <p:nvSpPr>
          <p:cNvPr id="13" name="TextBox 12">
            <a:extLst>
              <a:ext uri="{FF2B5EF4-FFF2-40B4-BE49-F238E27FC236}">
                <a16:creationId xmlns:a16="http://schemas.microsoft.com/office/drawing/2014/main" id="{D3A2D591-CC0D-4FF8-BD5B-AF8CB5901B99}"/>
              </a:ext>
            </a:extLst>
          </p:cNvPr>
          <p:cNvSpPr txBox="1"/>
          <p:nvPr/>
        </p:nvSpPr>
        <p:spPr>
          <a:xfrm>
            <a:off x="7064965" y="1649265"/>
            <a:ext cx="3512500"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Advisory text (Not a CNA)</a:t>
            </a:r>
          </a:p>
        </p:txBody>
      </p:sp>
      <p:sp>
        <p:nvSpPr>
          <p:cNvPr id="14" name="TextBox 13">
            <a:extLst>
              <a:ext uri="{FF2B5EF4-FFF2-40B4-BE49-F238E27FC236}">
                <a16:creationId xmlns:a16="http://schemas.microsoft.com/office/drawing/2014/main" id="{68096DCD-A33A-446E-9588-1201C4EFE064}"/>
              </a:ext>
            </a:extLst>
          </p:cNvPr>
          <p:cNvSpPr txBox="1"/>
          <p:nvPr/>
        </p:nvSpPr>
        <p:spPr>
          <a:xfrm>
            <a:off x="7162809" y="4063429"/>
            <a:ext cx="2746265" cy="400110"/>
          </a:xfrm>
          <a:prstGeom prst="rect">
            <a:avLst/>
          </a:prstGeom>
          <a:noFill/>
        </p:spPr>
        <p:txBody>
          <a:bodyPr wrap="none" rtlCol="0">
            <a:spAutoFit/>
          </a:bodyPr>
          <a:lstStyle/>
          <a:p>
            <a:r>
              <a:rPr lang="en-US" sz="2000" b="1" dirty="0">
                <a:latin typeface="Tahoma" panose="020B0604030504040204" pitchFamily="34" charset="0"/>
                <a:ea typeface="Tahoma" panose="020B0604030504040204" pitchFamily="34" charset="0"/>
                <a:cs typeface="Tahoma" panose="020B0604030504040204" pitchFamily="34" charset="0"/>
              </a:rPr>
              <a:t>Advisory text (CNA)</a:t>
            </a:r>
          </a:p>
        </p:txBody>
      </p:sp>
      <p:sp>
        <p:nvSpPr>
          <p:cNvPr id="15" name="Slide Number Placeholder 3">
            <a:extLst>
              <a:ext uri="{FF2B5EF4-FFF2-40B4-BE49-F238E27FC236}">
                <a16:creationId xmlns:a16="http://schemas.microsoft.com/office/drawing/2014/main" id="{1ACBD17C-0B2D-4F26-9E62-6CC96B822594}"/>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7</a:t>
            </a:fld>
            <a:r>
              <a:rPr lang="en-US" sz="1400"/>
              <a:t> </a:t>
            </a:r>
            <a:r>
              <a:rPr lang="en-US" sz="1400">
                <a:solidFill>
                  <a:srgbClr val="C1CD23"/>
                </a:solidFill>
              </a:rPr>
              <a:t>|</a:t>
            </a:r>
            <a:endParaRPr lang="en-US" sz="1400" dirty="0">
              <a:solidFill>
                <a:srgbClr val="C1CD23"/>
              </a:solidFill>
            </a:endParaRPr>
          </a:p>
        </p:txBody>
      </p:sp>
      <p:pic>
        <p:nvPicPr>
          <p:cNvPr id="4" name="Audio 3">
            <a:hlinkClick r:id="" action="ppaction://media"/>
            <a:extLst>
              <a:ext uri="{FF2B5EF4-FFF2-40B4-BE49-F238E27FC236}">
                <a16:creationId xmlns:a16="http://schemas.microsoft.com/office/drawing/2014/main" id="{F084DE6E-7ABD-46E0-81CD-6982733BD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7353461"/>
      </p:ext>
    </p:extLst>
  </p:cSld>
  <p:clrMapOvr>
    <a:masterClrMapping/>
  </p:clrMapOvr>
  <mc:AlternateContent xmlns:mc="http://schemas.openxmlformats.org/markup-compatibility/2006" xmlns:p14="http://schemas.microsoft.com/office/powerpoint/2010/main">
    <mc:Choice Requires="p14">
      <p:transition spd="slow" p14:dur="2000" advTm="13221"/>
    </mc:Choice>
    <mc:Fallback xmlns="">
      <p:transition spd="slow" advTm="1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DE4D5-597E-4240-8472-2722DD65AEE2}"/>
              </a:ext>
            </a:extLst>
          </p:cNvPr>
          <p:cNvSpPr>
            <a:spLocks noGrp="1"/>
          </p:cNvSpPr>
          <p:nvPr>
            <p:ph type="title"/>
          </p:nvPr>
        </p:nvSpPr>
        <p:spPr/>
        <p:txBody>
          <a:bodyPr/>
          <a:lstStyle/>
          <a:p>
            <a:r>
              <a:rPr lang="en-US" dirty="0"/>
              <a:t>Benefits of Being a CNA: Part of an International Community</a:t>
            </a:r>
          </a:p>
        </p:txBody>
      </p:sp>
      <p:sp>
        <p:nvSpPr>
          <p:cNvPr id="5" name="Slide Number Placeholder 3">
            <a:extLst>
              <a:ext uri="{FF2B5EF4-FFF2-40B4-BE49-F238E27FC236}">
                <a16:creationId xmlns:a16="http://schemas.microsoft.com/office/drawing/2014/main" id="{A3E5DCE1-397C-41AB-B718-4DDB6EE70CD2}"/>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8</a:t>
            </a:fld>
            <a:r>
              <a:rPr lang="en-US" sz="1400"/>
              <a:t> </a:t>
            </a:r>
            <a:r>
              <a:rPr lang="en-US" sz="1400">
                <a:solidFill>
                  <a:srgbClr val="C1CD23"/>
                </a:solidFill>
              </a:rPr>
              <a:t>|</a:t>
            </a:r>
            <a:endParaRPr lang="en-US" sz="1400" dirty="0">
              <a:solidFill>
                <a:srgbClr val="C1CD23"/>
              </a:solidFill>
            </a:endParaRPr>
          </a:p>
        </p:txBody>
      </p:sp>
      <p:pic>
        <p:nvPicPr>
          <p:cNvPr id="6" name="Picture 5">
            <a:extLst>
              <a:ext uri="{FF2B5EF4-FFF2-40B4-BE49-F238E27FC236}">
                <a16:creationId xmlns:a16="http://schemas.microsoft.com/office/drawing/2014/main" id="{3A30AD2C-5BA6-44A7-88B8-CE46A573BBDE}"/>
              </a:ext>
            </a:extLst>
          </p:cNvPr>
          <p:cNvPicPr>
            <a:picLocks noChangeAspect="1"/>
          </p:cNvPicPr>
          <p:nvPr/>
        </p:nvPicPr>
        <p:blipFill>
          <a:blip r:embed="rId5"/>
          <a:stretch>
            <a:fillRect/>
          </a:stretch>
        </p:blipFill>
        <p:spPr>
          <a:xfrm>
            <a:off x="1607915" y="1676399"/>
            <a:ext cx="9169337" cy="4200525"/>
          </a:xfrm>
          <a:prstGeom prst="rect">
            <a:avLst/>
          </a:prstGeom>
        </p:spPr>
      </p:pic>
      <p:pic>
        <p:nvPicPr>
          <p:cNvPr id="3" name="Audio 2">
            <a:hlinkClick r:id="" action="ppaction://media"/>
            <a:extLst>
              <a:ext uri="{FF2B5EF4-FFF2-40B4-BE49-F238E27FC236}">
                <a16:creationId xmlns:a16="http://schemas.microsoft.com/office/drawing/2014/main" id="{443C84AF-C890-4195-9F61-68499CE52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59469491"/>
      </p:ext>
    </p:extLst>
  </p:cSld>
  <p:clrMapOvr>
    <a:masterClrMapping/>
  </p:clrMapOvr>
  <mc:AlternateContent xmlns:mc="http://schemas.openxmlformats.org/markup-compatibility/2006" xmlns:p14="http://schemas.microsoft.com/office/powerpoint/2010/main">
    <mc:Choice Requires="p14">
      <p:transition spd="slow" p14:dur="2000" advTm="5991"/>
    </mc:Choice>
    <mc:Fallback xmlns="">
      <p:transition spd="slow" advTm="5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vert="horz" lIns="91440" tIns="45720" rIns="91440" bIns="45720" rtlCol="0">
            <a:normAutofit fontScale="92500"/>
          </a:bodyPr>
          <a:lstStyle/>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may be:</a:t>
            </a:r>
          </a:p>
          <a:p>
            <a:pPr marL="515938" lvl="1">
              <a:spcBef>
                <a:spcPts val="1200"/>
              </a:spcBef>
              <a:spcAft>
                <a:spcPts val="1200"/>
              </a:spcAft>
              <a:buClr>
                <a:schemeClr val="tx2"/>
              </a:buClr>
              <a:buSzPct val="120000"/>
              <a:buChar char="–"/>
            </a:pPr>
            <a:endParaRPr lang="en-US" b="1" dirty="0"/>
          </a:p>
          <a:p>
            <a:pPr marL="287338" lvl="1" indent="0">
              <a:spcBef>
                <a:spcPts val="1200"/>
              </a:spcBef>
              <a:spcAft>
                <a:spcPts val="1200"/>
              </a:spcAft>
              <a:buClr>
                <a:schemeClr val="tx2"/>
              </a:buClr>
              <a:buSzPct val="120000"/>
              <a:buNone/>
            </a:pPr>
            <a:endParaRPr lang="en-US" b="1" dirty="0"/>
          </a:p>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must be a vendor with a substantial user base and established security advisory capabilities OR an organization that acts a neutral interface between Researcher and Vendor</a:t>
            </a:r>
          </a:p>
          <a:p>
            <a:pPr marL="630238" lvl="1" indent="-342900">
              <a:spcBef>
                <a:spcPts val="1200"/>
              </a:spcBef>
              <a:spcAft>
                <a:spcPts val="1200"/>
              </a:spcAft>
              <a:buClr>
                <a:schemeClr val="tx2"/>
              </a:buClr>
              <a:buSzPct val="120000"/>
              <a:buFont typeface="Wingdings" panose="05000000000000000000" pitchFamily="2" charset="2"/>
              <a:buChar char="§"/>
            </a:pPr>
            <a:r>
              <a:rPr lang="en-US" b="1" dirty="0"/>
              <a:t>A CNA must be willing to follow CNA Rules</a:t>
            </a:r>
          </a:p>
          <a:p>
            <a:pPr marL="630238" lvl="1" indent="-342900">
              <a:spcBef>
                <a:spcPts val="1200"/>
              </a:spcBef>
              <a:spcAft>
                <a:spcPts val="1200"/>
              </a:spcAft>
              <a:buClr>
                <a:schemeClr val="tx2"/>
              </a:buClr>
              <a:buSzPct val="120000"/>
              <a:buFont typeface="Wingdings" panose="05000000000000000000" pitchFamily="2" charset="2"/>
              <a:buChar char="§"/>
            </a:pPr>
            <a:r>
              <a:rPr lang="en-US" b="1" dirty="0"/>
              <a:t>The CNA must follow coordinated disclosure practices as defined by the community they serve in order to reduce the likelihood that duplicate or inaccurate information will be introduced into the CVE List</a:t>
            </a:r>
          </a:p>
        </p:txBody>
      </p:sp>
      <p:sp>
        <p:nvSpPr>
          <p:cNvPr id="5" name="Slide Number Placeholder 3">
            <a:extLst>
              <a:ext uri="{FF2B5EF4-FFF2-40B4-BE49-F238E27FC236}">
                <a16:creationId xmlns:a16="http://schemas.microsoft.com/office/drawing/2014/main" id="{FD4F497F-D046-4336-8C44-DAEFF8789B6A}"/>
              </a:ext>
            </a:extLst>
          </p:cNvPr>
          <p:cNvSpPr>
            <a:spLocks noGrp="1"/>
          </p:cNvSpPr>
          <p:nvPr>
            <p:ph type="sldNum" sz="quarter" idx="12"/>
          </p:nvPr>
        </p:nvSpPr>
        <p:spPr/>
        <p:txBody>
          <a:bodyPr/>
          <a:lstStyle/>
          <a:p>
            <a:r>
              <a:rPr lang="en-US" sz="1400" dirty="0">
                <a:solidFill>
                  <a:srgbClr val="C1CD23"/>
                </a:solidFill>
              </a:rPr>
              <a:t>|</a:t>
            </a:r>
            <a:r>
              <a:rPr lang="en-US" sz="1400" dirty="0"/>
              <a:t> </a:t>
            </a:r>
            <a:fld id="{295008BC-DA31-4D19-837B-EFA4386B05F5}" type="slidenum">
              <a:rPr lang="en-US" sz="1400" smtClean="0">
                <a:solidFill>
                  <a:schemeClr val="tx1">
                    <a:lumMod val="50000"/>
                    <a:lumOff val="50000"/>
                  </a:schemeClr>
                </a:solidFill>
              </a:rPr>
              <a:pPr/>
              <a:t>9</a:t>
            </a:fld>
            <a:r>
              <a:rPr lang="en-US" sz="1400" dirty="0"/>
              <a:t> </a:t>
            </a:r>
            <a:r>
              <a:rPr lang="en-US" sz="1400" dirty="0">
                <a:solidFill>
                  <a:srgbClr val="C1CD23"/>
                </a:solidFill>
              </a:rPr>
              <a:t>|</a:t>
            </a:r>
          </a:p>
        </p:txBody>
      </p:sp>
      <p:sp>
        <p:nvSpPr>
          <p:cNvPr id="2" name="Title 1"/>
          <p:cNvSpPr>
            <a:spLocks noGrp="1"/>
          </p:cNvSpPr>
          <p:nvPr>
            <p:ph type="title"/>
          </p:nvPr>
        </p:nvSpPr>
        <p:spPr/>
        <p:txBody>
          <a:bodyPr/>
          <a:lstStyle/>
          <a:p>
            <a:r>
              <a:rPr lang="en-US" dirty="0"/>
              <a:t>CNA Qualifications</a:t>
            </a:r>
          </a:p>
        </p:txBody>
      </p:sp>
      <p:sp>
        <p:nvSpPr>
          <p:cNvPr id="12" name="TextBox 11">
            <a:extLst>
              <a:ext uri="{FF2B5EF4-FFF2-40B4-BE49-F238E27FC236}">
                <a16:creationId xmlns:a16="http://schemas.microsoft.com/office/drawing/2014/main" id="{44C2B265-A329-4D7A-88FB-F7DCE35AF5BF}"/>
              </a:ext>
            </a:extLst>
          </p:cNvPr>
          <p:cNvSpPr txBox="1"/>
          <p:nvPr/>
        </p:nvSpPr>
        <p:spPr>
          <a:xfrm>
            <a:off x="1225118" y="1868098"/>
            <a:ext cx="2967736" cy="1092607"/>
          </a:xfrm>
          <a:prstGeom prst="rect">
            <a:avLst/>
          </a:prstGeom>
          <a:noFill/>
        </p:spPr>
        <p:txBody>
          <a:bodyPr wrap="none" rtlCol="0">
            <a:spAutoFit/>
          </a:bodyPr>
          <a:lstStyle/>
          <a:p>
            <a:pPr marL="114300" indent="-342900">
              <a:spcBef>
                <a:spcPts val="600"/>
              </a:spcBef>
              <a:buClr>
                <a:srgbClr val="0070C0"/>
              </a:buClr>
              <a:buFont typeface="Arial" panose="020B0604020202020204" pitchFamily="34" charset="0"/>
              <a:buChar char="–"/>
            </a:pPr>
            <a:r>
              <a:rPr lang="en-US" sz="2000" dirty="0">
                <a:latin typeface="Helvetica LT Std"/>
              </a:rPr>
              <a:t>Vendors and Projects</a:t>
            </a:r>
          </a:p>
          <a:p>
            <a:pPr marL="114300" indent="-342900">
              <a:spcBef>
                <a:spcPts val="600"/>
              </a:spcBef>
              <a:buClr>
                <a:srgbClr val="0070C0"/>
              </a:buClr>
              <a:buFont typeface="Arial" panose="020B0604020202020204" pitchFamily="34" charset="0"/>
              <a:buChar char="–"/>
            </a:pPr>
            <a:r>
              <a:rPr lang="en-US" sz="2000" dirty="0">
                <a:latin typeface="Helvetica LT Std"/>
              </a:rPr>
              <a:t>Coordination Center</a:t>
            </a:r>
          </a:p>
          <a:p>
            <a:endParaRPr lang="en-US" sz="2000" dirty="0">
              <a:latin typeface="Helvetica LT Std"/>
            </a:endParaRPr>
          </a:p>
        </p:txBody>
      </p:sp>
      <p:sp>
        <p:nvSpPr>
          <p:cNvPr id="13" name="TextBox 12">
            <a:extLst>
              <a:ext uri="{FF2B5EF4-FFF2-40B4-BE49-F238E27FC236}">
                <a16:creationId xmlns:a16="http://schemas.microsoft.com/office/drawing/2014/main" id="{5891F0F2-B44F-412C-B459-B618FF397918}"/>
              </a:ext>
            </a:extLst>
          </p:cNvPr>
          <p:cNvSpPr txBox="1"/>
          <p:nvPr/>
        </p:nvSpPr>
        <p:spPr>
          <a:xfrm>
            <a:off x="4192854" y="1829625"/>
            <a:ext cx="3038011" cy="1169551"/>
          </a:xfrm>
          <a:prstGeom prst="rect">
            <a:avLst/>
          </a:prstGeom>
          <a:noFill/>
        </p:spPr>
        <p:txBody>
          <a:bodyPr wrap="none" rtlCol="0">
            <a:spAutoFit/>
          </a:bodyPr>
          <a:lstStyle>
            <a:defPPr>
              <a:defRPr lang="en-US"/>
            </a:defPPr>
            <a:lvl1pPr marL="114300" indent="-342900">
              <a:spcBef>
                <a:spcPts val="600"/>
              </a:spcBef>
              <a:buClr>
                <a:srgbClr val="0070C0"/>
              </a:buClr>
              <a:buFont typeface="Arial" panose="020B0604020202020204" pitchFamily="34" charset="0"/>
              <a:buChar char="–"/>
              <a:defRPr>
                <a:latin typeface="Helvetica LT Std"/>
              </a:defRPr>
            </a:lvl1pPr>
          </a:lstStyle>
          <a:p>
            <a:r>
              <a:rPr lang="en-US" sz="2000" dirty="0"/>
              <a:t>Bug Bounty Programs</a:t>
            </a:r>
          </a:p>
          <a:p>
            <a:r>
              <a:rPr lang="en-US" sz="2000" dirty="0"/>
              <a:t>Open Source Projects</a:t>
            </a:r>
          </a:p>
          <a:p>
            <a:endParaRPr lang="en-US" sz="2000" dirty="0"/>
          </a:p>
        </p:txBody>
      </p:sp>
      <p:sp>
        <p:nvSpPr>
          <p:cNvPr id="14" name="TextBox 13">
            <a:extLst>
              <a:ext uri="{FF2B5EF4-FFF2-40B4-BE49-F238E27FC236}">
                <a16:creationId xmlns:a16="http://schemas.microsoft.com/office/drawing/2014/main" id="{A7AB13C3-5293-42C6-9F0C-5795E8EA4A90}"/>
              </a:ext>
            </a:extLst>
          </p:cNvPr>
          <p:cNvSpPr txBox="1"/>
          <p:nvPr/>
        </p:nvSpPr>
        <p:spPr>
          <a:xfrm>
            <a:off x="7608651" y="1829625"/>
            <a:ext cx="3281668" cy="784830"/>
          </a:xfrm>
          <a:prstGeom prst="rect">
            <a:avLst/>
          </a:prstGeom>
          <a:noFill/>
        </p:spPr>
        <p:txBody>
          <a:bodyPr wrap="none" rtlCol="0">
            <a:spAutoFit/>
          </a:bodyPr>
          <a:lstStyle>
            <a:defPPr>
              <a:defRPr lang="en-US"/>
            </a:defPPr>
            <a:lvl1pPr marL="114300" indent="-342900">
              <a:spcBef>
                <a:spcPts val="600"/>
              </a:spcBef>
              <a:buClr>
                <a:srgbClr val="0070C0"/>
              </a:buClr>
              <a:buFont typeface="Arial" panose="020B0604020202020204" pitchFamily="34" charset="0"/>
              <a:buChar char="–"/>
              <a:defRPr>
                <a:latin typeface="Helvetica LT Std"/>
              </a:defRPr>
            </a:lvl1pPr>
          </a:lstStyle>
          <a:p>
            <a:r>
              <a:rPr lang="en-US" sz="2000" dirty="0"/>
              <a:t>Research Organizations</a:t>
            </a:r>
          </a:p>
          <a:p>
            <a:r>
              <a:rPr lang="en-US" sz="2000" dirty="0"/>
              <a:t>Hosted Service </a:t>
            </a:r>
          </a:p>
        </p:txBody>
      </p:sp>
      <p:pic>
        <p:nvPicPr>
          <p:cNvPr id="9" name="Audio 8">
            <a:hlinkClick r:id="" action="ppaction://media"/>
            <a:extLst>
              <a:ext uri="{FF2B5EF4-FFF2-40B4-BE49-F238E27FC236}">
                <a16:creationId xmlns:a16="http://schemas.microsoft.com/office/drawing/2014/main" id="{35B0EEE9-2A86-42EE-9B4B-A58A111634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22648350"/>
      </p:ext>
    </p:extLst>
  </p:cSld>
  <p:clrMapOvr>
    <a:masterClrMapping/>
  </p:clrMapOvr>
  <mc:AlternateContent xmlns:mc="http://schemas.openxmlformats.org/markup-compatibility/2006" xmlns:p14="http://schemas.microsoft.com/office/powerpoint/2010/main">
    <mc:Choice Requires="p14">
      <p:transition spd="slow" p14:dur="2000" advTm="49774"/>
    </mc:Choice>
    <mc:Fallback xmlns="">
      <p:transition spd="slow" advTm="4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3"/>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19.3"/>
</p:tagLst>
</file>

<file path=ppt/theme/theme1.xml><?xml version="1.0" encoding="utf-8"?>
<a:theme xmlns:a="http://schemas.openxmlformats.org/drawingml/2006/main" name="mitre-2018">
  <a:themeElements>
    <a:clrScheme name="Custom 41">
      <a:dk1>
        <a:sysClr val="windowText" lastClr="000000"/>
      </a:dk1>
      <a:lt1>
        <a:sysClr val="window" lastClr="FFFFFF"/>
      </a:lt1>
      <a:dk2>
        <a:srgbClr val="161636"/>
      </a:dk2>
      <a:lt2>
        <a:srgbClr val="FBEEC9"/>
      </a:lt2>
      <a:accent1>
        <a:srgbClr val="FFB000"/>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D345E3F8945D45AFCE13E17F72B17E" ma:contentTypeVersion="11" ma:contentTypeDescription="Create a new document." ma:contentTypeScope="" ma:versionID="138f73d028e8d07c9c54b724606c0327">
  <xsd:schema xmlns:xsd="http://www.w3.org/2001/XMLSchema" xmlns:xs="http://www.w3.org/2001/XMLSchema" xmlns:p="http://schemas.microsoft.com/office/2006/metadata/properties" xmlns:ns2="9b7966ea-7f94-416a-aebe-9c969bd8ff5b" xmlns:ns3="5f19a979-8ad0-41c0-8aa6-54d7ce60059e" xmlns:ns4="b5a44311-ed64-4a72-909f-c9dc6973bde2" targetNamespace="http://schemas.microsoft.com/office/2006/metadata/properties" ma:root="true" ma:fieldsID="e11b35e220abb7bc0b57a8750d73a8d5" ns2:_="" ns3:_="" ns4:_="">
    <xsd:import namespace="9b7966ea-7f94-416a-aebe-9c969bd8ff5b"/>
    <xsd:import namespace="5f19a979-8ad0-41c0-8aa6-54d7ce60059e"/>
    <xsd:import namespace="b5a44311-ed64-4a72-909f-c9dc6973bde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966ea-7f94-416a-aebe-9c969bd8ff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ea1a638-fe8f-4e55-a8a3-ec1a1fdf419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19a979-8ad0-41c0-8aa6-54d7ce6005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a44311-ed64-4a72-909f-c9dc6973bd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716173c-24e2-44cf-83a9-4b6aa9a8d8f5}" ma:internalName="TaxCatchAll" ma:showField="CatchAllData" ma:web="5f19a979-8ad0-41c0-8aa6-54d7ce6005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a44311-ed64-4a72-909f-c9dc6973bde2" xsi:nil="true"/>
    <lcf76f155ced4ddcb4097134ff3c332f xmlns="9b7966ea-7f94-416a-aebe-9c969bd8ff5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734963-084E-4E42-8D2A-6A4DC774BC5E}"/>
</file>

<file path=customXml/itemProps2.xml><?xml version="1.0" encoding="utf-8"?>
<ds:datastoreItem xmlns:ds="http://schemas.openxmlformats.org/officeDocument/2006/customXml" ds:itemID="{5450FCDD-08B1-48D8-BB50-7A17E590A5EE}">
  <ds:schemaRefs>
    <ds:schemaRef ds:uri="http://purl.org/dc/terms/"/>
    <ds:schemaRef ds:uri="http://www.w3.org/XML/1998/namesp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416BA5C9-2D71-4B86-AE8A-8C0D9BC5F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3438</TotalTime>
  <Words>4621</Words>
  <Application>Microsoft Office PowerPoint</Application>
  <PresentationFormat>Widescreen</PresentationFormat>
  <Paragraphs>392</Paragraphs>
  <Slides>37</Slides>
  <Notes>37</Notes>
  <HiddenSlides>0</HiddenSlides>
  <MMClips>37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Helvetica LT Std</vt:lpstr>
      <vt:lpstr>Tahoma</vt:lpstr>
      <vt:lpstr>Verdana</vt:lpstr>
      <vt:lpstr>Wingdings</vt:lpstr>
      <vt:lpstr>mitre-2018</vt:lpstr>
      <vt:lpstr>Becoming a CVE Numbering Authority (CNA)</vt:lpstr>
      <vt:lpstr>Overview</vt:lpstr>
      <vt:lpstr>Defining CNAs</vt:lpstr>
      <vt:lpstr>Role of the CNA</vt:lpstr>
      <vt:lpstr>Benefits of Being a CNA: Minimize Embargoed Information </vt:lpstr>
      <vt:lpstr>Benefits of Being a CNA: More Efficient Process</vt:lpstr>
      <vt:lpstr>Benefits of Being a CNA: Control the Message</vt:lpstr>
      <vt:lpstr>Benefits of Being a CNA: Part of an International Community</vt:lpstr>
      <vt:lpstr>CNA Qualifications</vt:lpstr>
      <vt:lpstr>Cost of Being a CNA</vt:lpstr>
      <vt:lpstr>PowerPoint Presentation</vt:lpstr>
      <vt:lpstr>Organizing Your CNA Program</vt:lpstr>
      <vt:lpstr>Organizing Your CNA Program</vt:lpstr>
      <vt:lpstr>Single CNA for the Entire Organization</vt:lpstr>
      <vt:lpstr>CNA for Each Unit</vt:lpstr>
      <vt:lpstr>Hybrid</vt:lpstr>
      <vt:lpstr>Scope</vt:lpstr>
      <vt:lpstr>Defining Scope</vt:lpstr>
      <vt:lpstr>Scope Specificity</vt:lpstr>
      <vt:lpstr>Scope: Types of CNAs</vt:lpstr>
      <vt:lpstr>Scope: Limited by Advisory Policy</vt:lpstr>
      <vt:lpstr>Scope: Limited by Products</vt:lpstr>
      <vt:lpstr>Scope: Limited by Vulnerability Type</vt:lpstr>
      <vt:lpstr>CNA Processes</vt:lpstr>
      <vt:lpstr>Process: Accepting Vulnerability Reports</vt:lpstr>
      <vt:lpstr>Process: Block Management</vt:lpstr>
      <vt:lpstr>Process: Publish a Disclosure Policy</vt:lpstr>
      <vt:lpstr>Process: Publication of Advisories</vt:lpstr>
      <vt:lpstr>Process: CVE Entry Update Requests</vt:lpstr>
      <vt:lpstr>Information CNAs Are Required to Provide to their Parent CNA</vt:lpstr>
      <vt:lpstr>CNA Resources and Community Involvement</vt:lpstr>
      <vt:lpstr>Training</vt:lpstr>
      <vt:lpstr>CVE Working Groups (1 of 3)</vt:lpstr>
      <vt:lpstr>CVE Working Groups (2 of 3)</vt:lpstr>
      <vt:lpstr>CVE Working Groups (3 of 3)</vt:lpstr>
      <vt:lpstr>Other Community Participation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CVE Program PowerPoint Presentation Template</dc:title>
  <dc:creator>Roberge Jr., Robert J</dc:creator>
  <cp:lastModifiedBy>Andrew Rudiman Jr.</cp:lastModifiedBy>
  <cp:revision>26</cp:revision>
  <dcterms:created xsi:type="dcterms:W3CDTF">2019-02-26T16:06:40Z</dcterms:created>
  <dcterms:modified xsi:type="dcterms:W3CDTF">2021-03-10T21:53:33Z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0x0101003FD345E3F8945D45AFCE13E17F72B17E</vt:lpwstr>
  </property>
</Properties>
</file>