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56.xml" ContentType="application/vnd.openxmlformats-officedocument.presentationml.notesSlide+xml"/>
  <Override PartName="/ppt/comments/comment2.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5"/>
  </p:sldMasterIdLst>
  <p:notesMasterIdLst>
    <p:notesMasterId r:id="rId66"/>
  </p:notesMasterIdLst>
  <p:handoutMasterIdLst>
    <p:handoutMasterId r:id="rId67"/>
  </p:handoutMasterIdLst>
  <p:sldIdLst>
    <p:sldId id="258" r:id="rId6"/>
    <p:sldId id="275" r:id="rId7"/>
    <p:sldId id="276" r:id="rId8"/>
    <p:sldId id="330" r:id="rId9"/>
    <p:sldId id="340" r:id="rId10"/>
    <p:sldId id="279" r:id="rId11"/>
    <p:sldId id="282" r:id="rId12"/>
    <p:sldId id="341" r:id="rId13"/>
    <p:sldId id="280" r:id="rId14"/>
    <p:sldId id="288" r:id="rId15"/>
    <p:sldId id="289" r:id="rId16"/>
    <p:sldId id="290" r:id="rId17"/>
    <p:sldId id="291" r:id="rId18"/>
    <p:sldId id="353" r:id="rId19"/>
    <p:sldId id="294" r:id="rId20"/>
    <p:sldId id="295" r:id="rId21"/>
    <p:sldId id="297" r:id="rId22"/>
    <p:sldId id="298" r:id="rId23"/>
    <p:sldId id="299" r:id="rId24"/>
    <p:sldId id="300" r:id="rId25"/>
    <p:sldId id="354" r:id="rId26"/>
    <p:sldId id="343" r:id="rId27"/>
    <p:sldId id="342" r:id="rId28"/>
    <p:sldId id="303" r:id="rId29"/>
    <p:sldId id="305" r:id="rId30"/>
    <p:sldId id="304" r:id="rId31"/>
    <p:sldId id="306" r:id="rId32"/>
    <p:sldId id="307" r:id="rId33"/>
    <p:sldId id="308" r:id="rId34"/>
    <p:sldId id="338" r:id="rId35"/>
    <p:sldId id="355" r:id="rId36"/>
    <p:sldId id="313" r:id="rId37"/>
    <p:sldId id="317" r:id="rId38"/>
    <p:sldId id="319" r:id="rId39"/>
    <p:sldId id="320" r:id="rId40"/>
    <p:sldId id="356" r:id="rId41"/>
    <p:sldId id="266" r:id="rId42"/>
    <p:sldId id="323" r:id="rId43"/>
    <p:sldId id="321" r:id="rId44"/>
    <p:sldId id="324" r:id="rId45"/>
    <p:sldId id="267" r:id="rId46"/>
    <p:sldId id="268" r:id="rId47"/>
    <p:sldId id="264" r:id="rId48"/>
    <p:sldId id="260" r:id="rId49"/>
    <p:sldId id="263" r:id="rId50"/>
    <p:sldId id="272" r:id="rId51"/>
    <p:sldId id="265" r:id="rId52"/>
    <p:sldId id="261" r:id="rId53"/>
    <p:sldId id="273" r:id="rId54"/>
    <p:sldId id="262" r:id="rId55"/>
    <p:sldId id="274" r:id="rId56"/>
    <p:sldId id="357" r:id="rId57"/>
    <p:sldId id="271" r:id="rId58"/>
    <p:sldId id="358" r:id="rId59"/>
    <p:sldId id="310" r:id="rId60"/>
    <p:sldId id="325" r:id="rId61"/>
    <p:sldId id="326" r:id="rId62"/>
    <p:sldId id="327" r:id="rId63"/>
    <p:sldId id="312" r:id="rId64"/>
    <p:sldId id="35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zar, Jo E." initials="BJE" lastIdx="10" clrIdx="0">
    <p:extLst>
      <p:ext uri="{19B8F6BF-5375-455C-9EA6-DF929625EA0E}">
        <p15:presenceInfo xmlns:p15="http://schemas.microsoft.com/office/powerpoint/2012/main" userId="S::JBAZAR@MITRE.ORG::52c1f954-4a07-49ab-b36f-92619f3b8e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94641" autoAdjust="0"/>
  </p:normalViewPr>
  <p:slideViewPr>
    <p:cSldViewPr snapToGrid="0">
      <p:cViewPr>
        <p:scale>
          <a:sx n="50" d="100"/>
          <a:sy n="50" d="100"/>
        </p:scale>
        <p:origin x="1614" y="1092"/>
      </p:cViewPr>
      <p:guideLst/>
    </p:cSldViewPr>
  </p:slideViewPr>
  <p:outlineViewPr>
    <p:cViewPr>
      <p:scale>
        <a:sx n="33" d="100"/>
        <a:sy n="33" d="100"/>
      </p:scale>
      <p:origin x="0" y="0"/>
    </p:cViewPr>
  </p:outlineViewPr>
  <p:notesTextViewPr>
    <p:cViewPr>
      <p:scale>
        <a:sx n="1" d="1"/>
        <a:sy n="1" d="1"/>
      </p:scale>
      <p:origin x="0" y="-66"/>
    </p:cViewPr>
  </p:notesTextViewPr>
  <p:sorterViewPr>
    <p:cViewPr>
      <p:scale>
        <a:sx n="100" d="100"/>
        <a:sy n="100" d="100"/>
      </p:scale>
      <p:origin x="0" y="0"/>
    </p:cViewPr>
  </p:sorterViewPr>
  <p:notesViewPr>
    <p:cSldViewPr snapToGrid="0" showGuides="1">
      <p:cViewPr varScale="1">
        <p:scale>
          <a:sx n="78" d="100"/>
          <a:sy n="78" d="100"/>
        </p:scale>
        <p:origin x="24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0T16:08:30.441" idx="8">
    <p:pos x="10" y="10"/>
    <p:text>rerecord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20T19:16:55.632" idx="10">
    <p:pos x="10" y="10"/>
    <p:text>rerecord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6/8/2021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p>
          <a:p>
            <a:r>
              <a:rPr lang="en-US" altLang="ja-JP" dirty="0"/>
              <a:t>CNA</a:t>
            </a:r>
            <a:r>
              <a:rPr lang="ja-JP" altLang="en-US" dirty="0"/>
              <a:t> プロセスのスライドへようこそ。</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a:p>
        </p:txBody>
      </p:sp>
    </p:spTree>
    <p:extLst>
      <p:ext uri="{BB962C8B-B14F-4D97-AF65-F5344CB8AC3E}">
        <p14:creationId xmlns:p14="http://schemas.microsoft.com/office/powerpoint/2010/main" val="14788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各 </a:t>
            </a:r>
            <a:r>
              <a:rPr lang="en-US" altLang="ja-JP" dirty="0"/>
              <a:t>Root </a:t>
            </a:r>
            <a:r>
              <a:rPr lang="ja-JP" altLang="en-US" dirty="0"/>
              <a:t>によって、</a:t>
            </a:r>
            <a:r>
              <a:rPr lang="en-US" altLang="ja-JP" dirty="0"/>
              <a:t>CVE</a:t>
            </a:r>
            <a:r>
              <a:rPr lang="ja-JP" altLang="en-US" dirty="0"/>
              <a:t> ブロックの申請受付や提供の方法は異なります。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詳細な手順については、 </a:t>
            </a:r>
            <a:r>
              <a:rPr lang="en-US" altLang="ja-JP" dirty="0"/>
              <a:t>Root </a:t>
            </a:r>
            <a:r>
              <a:rPr lang="ja-JP" altLang="en-US" dirty="0"/>
              <a:t>から説明を受けることになります。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例えば </a:t>
            </a:r>
            <a:r>
              <a:rPr lang="en-US" altLang="ja-JP" dirty="0"/>
              <a:t>Root</a:t>
            </a:r>
            <a:r>
              <a:rPr lang="ja-JP" altLang="en-US" dirty="0"/>
              <a:t> が </a:t>
            </a:r>
            <a:r>
              <a:rPr lang="en-US" altLang="ja-JP" dirty="0"/>
              <a:t>MITRE</a:t>
            </a:r>
            <a:r>
              <a:rPr lang="ja-JP" altLang="en-US" dirty="0"/>
              <a:t> である場合、</a:t>
            </a:r>
            <a:r>
              <a:rPr lang="en-US" altLang="ja-JP" dirty="0"/>
              <a:t>CVE </a:t>
            </a:r>
            <a:r>
              <a:rPr lang="ja-JP" altLang="en-US" dirty="0"/>
              <a:t>ブロックを申請するウェブフォームが提供されています。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CVE </a:t>
            </a:r>
            <a:r>
              <a:rPr lang="ja-JP" altLang="en-US" dirty="0"/>
              <a:t>ブロック申請用ウェブフォームは、この </a:t>
            </a:r>
            <a:r>
              <a:rPr lang="en-US" altLang="ja-JP" dirty="0"/>
              <a:t>URL </a:t>
            </a:r>
            <a:r>
              <a:rPr lang="ja-JP" altLang="en-US" dirty="0"/>
              <a:t>にアクセスしてください。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154396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a:t>
            </a:r>
          </a:p>
          <a:p>
            <a:pPr>
              <a:defRPr/>
            </a:pPr>
            <a:r>
              <a:rPr lang="ja-JP" altLang="en-US" dirty="0"/>
              <a:t>ページを開いたら、</a:t>
            </a:r>
            <a:r>
              <a:rPr lang="en-US" altLang="ja-JP" b="1" dirty="0"/>
              <a:t>Select a request type</a:t>
            </a:r>
            <a:r>
              <a:rPr lang="ja-JP" altLang="en-US" b="1" dirty="0"/>
              <a:t> </a:t>
            </a:r>
            <a:r>
              <a:rPr lang="ja-JP" altLang="en-US" dirty="0"/>
              <a:t>のフィールドで、 </a:t>
            </a:r>
            <a:r>
              <a:rPr lang="en-US" altLang="ja-JP" b="1" dirty="0"/>
              <a:t>Request a block of IDs (For CNAs Only) </a:t>
            </a:r>
            <a:r>
              <a:rPr lang="ja-JP" altLang="en-US" b="0" dirty="0"/>
              <a:t>を選びます。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167576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a:t>
            </a:r>
          </a:p>
          <a:p>
            <a:r>
              <a:rPr lang="ja-JP" altLang="en-US" b="0" dirty="0"/>
              <a:t>次に、リクエストタイプで </a:t>
            </a:r>
            <a:r>
              <a:rPr lang="en-US" altLang="ja-JP" b="1" dirty="0"/>
              <a:t>request a block of CVE Id’s</a:t>
            </a:r>
            <a:r>
              <a:rPr lang="ja-JP" altLang="en-US" b="0" dirty="0"/>
              <a:t> を選び、</a:t>
            </a:r>
            <a:r>
              <a:rPr lang="en-US" altLang="ja-JP" b="0" dirty="0"/>
              <a:t>Email </a:t>
            </a:r>
            <a:r>
              <a:rPr lang="ja-JP" altLang="en-US" b="0" dirty="0"/>
              <a:t>アドレスを記入します。</a:t>
            </a:r>
            <a:endParaRPr lang="en-US" altLang="ja-JP" b="0" dirty="0"/>
          </a:p>
          <a:p>
            <a:r>
              <a:rPr lang="ja-JP" altLang="en-US" b="0" dirty="0"/>
              <a:t>暗号化された返信を希望する場合は、</a:t>
            </a:r>
            <a:r>
              <a:rPr lang="en-US" altLang="ja-JP" b="0" dirty="0"/>
              <a:t>PGP </a:t>
            </a:r>
            <a:r>
              <a:rPr lang="ja-JP" altLang="en-US" b="0" dirty="0"/>
              <a:t>鍵の情報も入力します。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157336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a:t>
            </a:r>
          </a:p>
          <a:p>
            <a:r>
              <a:rPr lang="ja-JP" altLang="en-US" b="0" dirty="0"/>
              <a:t>申請する </a:t>
            </a:r>
            <a:r>
              <a:rPr lang="en-US" altLang="ja-JP" b="0" dirty="0"/>
              <a:t>CVE </a:t>
            </a:r>
            <a:r>
              <a:rPr lang="ja-JP" altLang="en-US" b="0" dirty="0"/>
              <a:t>の数を </a:t>
            </a:r>
            <a:r>
              <a:rPr lang="en-US" altLang="ja-JP" b="1" dirty="0"/>
              <a:t>number of CVE IDs needed</a:t>
            </a:r>
            <a:r>
              <a:rPr lang="ja-JP" altLang="en-US" b="0" dirty="0"/>
              <a:t> フィールドに入力します。</a:t>
            </a:r>
            <a:endParaRPr lang="en-US" altLang="ja-JP" b="0" dirty="0"/>
          </a:p>
          <a:p>
            <a:r>
              <a:rPr lang="ja-JP" altLang="en-US" b="0" dirty="0"/>
              <a:t>そして </a:t>
            </a:r>
            <a:r>
              <a:rPr lang="en-US" b="1" dirty="0"/>
              <a:t>Additional information</a:t>
            </a:r>
            <a:r>
              <a:rPr lang="en-US" b="0" dirty="0"/>
              <a:t> </a:t>
            </a:r>
            <a:r>
              <a:rPr lang="ja-JP" altLang="en-US" b="0" dirty="0"/>
              <a:t>のフィールドには、申請する </a:t>
            </a:r>
            <a:r>
              <a:rPr lang="en-US" altLang="ja-JP" b="0" dirty="0"/>
              <a:t>CVE</a:t>
            </a:r>
            <a:r>
              <a:rPr lang="ja-JP" altLang="en-US" b="0" dirty="0"/>
              <a:t> の年数を</a:t>
            </a:r>
            <a:r>
              <a:rPr lang="ja-JP" altLang="en-US" dirty="0"/>
              <a:t>入力</a:t>
            </a:r>
            <a:r>
              <a:rPr lang="ja-JP" altLang="en-US" b="0" dirty="0"/>
              <a:t>します。</a:t>
            </a:r>
            <a:endParaRPr lang="en-US" altLang="ja-JP" b="0" dirty="0"/>
          </a:p>
          <a:p>
            <a:r>
              <a:rPr lang="ja-JP" altLang="en-US" b="0" dirty="0"/>
              <a:t>最後に、セキュリティコードを入力して、</a:t>
            </a:r>
            <a:r>
              <a:rPr lang="en-US" altLang="ja-JP" b="1" dirty="0"/>
              <a:t>Submit request</a:t>
            </a:r>
            <a:r>
              <a:rPr lang="en-US" altLang="ja-JP" b="0" dirty="0"/>
              <a:t> </a:t>
            </a:r>
            <a:r>
              <a:rPr lang="ja-JP" altLang="en-US" b="0" dirty="0"/>
              <a:t>ボタンを押します。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285231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b="0" dirty="0"/>
              <a:t>次は</a:t>
            </a:r>
            <a:r>
              <a:rPr lang="ja-JP" altLang="en-US" dirty="0"/>
              <a:t> </a:t>
            </a:r>
            <a:r>
              <a:rPr lang="en-US" altLang="ja-JP" b="0" dirty="0"/>
              <a:t>CVE </a:t>
            </a:r>
            <a:r>
              <a:rPr lang="ja-JP" altLang="en-US" b="0" dirty="0"/>
              <a:t>採番の流れについて説明します。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71988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報告者から </a:t>
            </a:r>
            <a:r>
              <a:rPr lang="en-US" altLang="ja-JP" dirty="0">
                <a:solidFill>
                  <a:schemeClr val="tx1"/>
                </a:solidFill>
              </a:rPr>
              <a:t>CNA</a:t>
            </a:r>
            <a:r>
              <a:rPr lang="ja-JP" altLang="en-US" dirty="0">
                <a:solidFill>
                  <a:schemeClr val="tx1"/>
                </a:solidFill>
              </a:rPr>
              <a:t>に</a:t>
            </a:r>
            <a:r>
              <a:rPr lang="ja-JP" altLang="en-US" dirty="0"/>
              <a:t>脆弱性の報告</a:t>
            </a:r>
            <a:r>
              <a:rPr lang="ja-JP" altLang="en-US" dirty="0">
                <a:solidFill>
                  <a:schemeClr val="tx1"/>
                </a:solidFill>
              </a:rPr>
              <a:t>が届きます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394003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Voice Track</a:t>
            </a:r>
            <a:r>
              <a:rPr lang="en-US" b="0" dirty="0"/>
              <a:t>:</a:t>
            </a:r>
          </a:p>
          <a:p>
            <a:pPr>
              <a:spcAft>
                <a:spcPts val="600"/>
              </a:spcAft>
            </a:pPr>
            <a:r>
              <a:rPr lang="en-US" sz="1200" dirty="0">
                <a:ea typeface="Verdana" pitchFamily="34" charset="0"/>
                <a:cs typeface="Verdana" pitchFamily="34" charset="0"/>
              </a:rPr>
              <a:t>CNA </a:t>
            </a:r>
            <a:r>
              <a:rPr lang="ja-JP" altLang="en-US" sz="1200" dirty="0">
                <a:latin typeface="+mn-ea"/>
                <a:cs typeface="Verdana" pitchFamily="34" charset="0"/>
              </a:rPr>
              <a:t>は 受領連絡を報告者に返します</a:t>
            </a:r>
            <a:r>
              <a:rPr lang="ja-JP" altLang="en-US" sz="1200" dirty="0">
                <a:ea typeface="Verdana" pitchFamily="34" charset="0"/>
                <a:cs typeface="Verdana" pitchFamily="34" charset="0"/>
              </a:rPr>
              <a:t>。</a:t>
            </a:r>
            <a:endParaRPr lang="en-US" dirty="0"/>
          </a:p>
          <a:p>
            <a:pPr>
              <a:spcAft>
                <a:spcPts val="600"/>
              </a:spcAft>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885598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次に、</a:t>
            </a:r>
            <a:r>
              <a:rPr lang="en-US" dirty="0"/>
              <a:t>CNA </a:t>
            </a:r>
            <a:r>
              <a:rPr lang="ja-JP" altLang="en-US" dirty="0"/>
              <a:t>は脆弱性の数を確認します。</a:t>
            </a:r>
            <a:endParaRPr lang="en-US" altLang="ja-JP" dirty="0"/>
          </a:p>
          <a:p>
            <a:r>
              <a:rPr lang="ja-JP" altLang="en-US" dirty="0"/>
              <a:t>やり方としては、報告された問題を、個別に対応可能なもので分け、それらの問題が脆弱性であるかどうかを判断します。</a:t>
            </a:r>
            <a:endParaRPr lang="en-US" altLang="ja-JP" dirty="0"/>
          </a:p>
          <a:p>
            <a:r>
              <a:rPr lang="ja-JP" altLang="en-US" dirty="0"/>
              <a:t>脆弱性が存在する場合、その脆弱性がどの製品に影響を与えるかを確認します。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354325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b="0" dirty="0"/>
              <a:t>影響を受ける製品が判明したら、脆弱性が </a:t>
            </a:r>
            <a:r>
              <a:rPr lang="en-US" altLang="ja-JP" b="0" dirty="0"/>
              <a:t>CNA </a:t>
            </a:r>
            <a:r>
              <a:rPr lang="ja-JP" altLang="en-US" b="0" dirty="0"/>
              <a:t>のスコープ内のものであるか判断します。</a:t>
            </a:r>
            <a:endParaRPr lang="en-US" altLang="ja-JP" b="0" dirty="0"/>
          </a:p>
          <a:p>
            <a:r>
              <a:rPr lang="ja-JP" altLang="en-US" b="0" dirty="0"/>
              <a:t>もしスコープ内である場合、その脆弱性情報が公開すべきものであるかを判断します。</a:t>
            </a:r>
            <a:endParaRPr lang="en-US" altLang="ja-JP" b="0" dirty="0"/>
          </a:p>
          <a:p>
            <a:r>
              <a:rPr lang="ja-JP" altLang="en-US" b="0" dirty="0"/>
              <a:t>そして次に、その製品はユーザが管理しているものか、また一般的に入手可能なものであるかどうかを確認します。</a:t>
            </a:r>
            <a:endParaRPr lang="en-US" altLang="ja-JP" b="0" dirty="0"/>
          </a:p>
          <a:p>
            <a:r>
              <a:rPr lang="ja-JP" altLang="en-US" b="0" dirty="0"/>
              <a:t>最後に、その脆弱性にすでに </a:t>
            </a:r>
            <a:r>
              <a:rPr lang="en-US" altLang="ja-JP" b="0" dirty="0"/>
              <a:t>CVE </a:t>
            </a:r>
            <a:r>
              <a:rPr lang="ja-JP" altLang="en-US" b="0" dirty="0"/>
              <a:t>が採番されていないか、確認します。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98925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sz="1200" kern="1200" dirty="0">
                <a:solidFill>
                  <a:schemeClr val="tx1"/>
                </a:solidFill>
                <a:effectLst/>
                <a:latin typeface="+mn-lt"/>
                <a:ea typeface="+mn-ea"/>
                <a:cs typeface="+mn-cs"/>
              </a:rPr>
              <a:t>これらの確認が終わったら、各脆弱性に </a:t>
            </a:r>
            <a:r>
              <a:rPr lang="en-US" altLang="ja-JP" dirty="0"/>
              <a:t>CVE </a:t>
            </a:r>
            <a:r>
              <a:rPr lang="ja-JP" altLang="en-US" dirty="0"/>
              <a:t>を採</a:t>
            </a:r>
            <a:r>
              <a:rPr lang="ja-JP" altLang="en-US" sz="1200" kern="1200" dirty="0">
                <a:solidFill>
                  <a:schemeClr val="tx1"/>
                </a:solidFill>
                <a:effectLst/>
                <a:latin typeface="+mn-lt"/>
                <a:ea typeface="+mn-ea"/>
                <a:cs typeface="+mn-cs"/>
              </a:rPr>
              <a:t>番する手順へと移ります。</a:t>
            </a:r>
            <a:endParaRPr lang="en-US" altLang="ja-JP" sz="1200" kern="1200" dirty="0">
              <a:solidFill>
                <a:schemeClr val="tx1"/>
              </a:solidFill>
              <a:effectLst/>
              <a:latin typeface="+mn-lt"/>
              <a:ea typeface="+mn-ea"/>
              <a:cs typeface="+mn-cs"/>
            </a:endParaRPr>
          </a:p>
          <a:p>
            <a:r>
              <a:rPr lang="ja-JP" altLang="en-US" sz="1200" kern="1200" dirty="0">
                <a:solidFill>
                  <a:schemeClr val="tx1"/>
                </a:solidFill>
                <a:effectLst/>
                <a:latin typeface="+mn-lt"/>
                <a:ea typeface="+mn-ea"/>
                <a:cs typeface="+mn-cs"/>
              </a:rPr>
              <a:t>番号の重複が起こらないようにするために、採番情報を組織内で共有することが重要です。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369915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 </a:t>
            </a:r>
          </a:p>
          <a:p>
            <a:pPr defTabSz="933602">
              <a:defRPr/>
            </a:pPr>
            <a:r>
              <a:rPr lang="ja-JP" altLang="en-US" b="0" dirty="0"/>
              <a:t>ここでは、</a:t>
            </a:r>
            <a:r>
              <a:rPr lang="en-US" altLang="ja-JP" b="0" dirty="0"/>
              <a:t>CVE </a:t>
            </a:r>
            <a:r>
              <a:rPr lang="ja-JP" altLang="en-US" b="0" dirty="0"/>
              <a:t>ブロックの取得、</a:t>
            </a:r>
            <a:r>
              <a:rPr lang="en-US" altLang="ja-JP" b="0" dirty="0"/>
              <a:t>CVE </a:t>
            </a:r>
            <a:r>
              <a:rPr lang="ja-JP" altLang="en-US" b="0" dirty="0"/>
              <a:t>の採番、</a:t>
            </a:r>
            <a:r>
              <a:rPr lang="en-US" altLang="ja-JP" b="0" dirty="0"/>
              <a:t>CVE </a:t>
            </a:r>
            <a:r>
              <a:rPr lang="ja-JP" altLang="en-US" b="0" dirty="0"/>
              <a:t>レコードの </a:t>
            </a:r>
            <a:r>
              <a:rPr lang="en-US" altLang="ja-JP" b="0" dirty="0"/>
              <a:t>Submission</a:t>
            </a:r>
            <a:r>
              <a:rPr lang="ja-JP" altLang="en-US" b="0" dirty="0"/>
              <a:t>、更新、</a:t>
            </a:r>
            <a:r>
              <a:rPr lang="ja-JP" altLang="en-US" dirty="0"/>
              <a:t>問題</a:t>
            </a:r>
            <a:r>
              <a:rPr lang="ja-JP" altLang="en-US" b="0" dirty="0"/>
              <a:t>発生時のエスカレーション、</a:t>
            </a:r>
            <a:r>
              <a:rPr lang="en-US" altLang="ja-JP" b="0" dirty="0"/>
              <a:t>CVE </a:t>
            </a:r>
            <a:r>
              <a:rPr lang="ja-JP" altLang="en-US" b="0" dirty="0"/>
              <a:t>の </a:t>
            </a:r>
            <a:r>
              <a:rPr lang="en-US" altLang="ja-JP" dirty="0"/>
              <a:t>R</a:t>
            </a:r>
            <a:r>
              <a:rPr lang="en-US" altLang="ja-JP" b="0" dirty="0"/>
              <a:t>eject</a:t>
            </a:r>
            <a:r>
              <a:rPr lang="ja-JP" altLang="en-US" dirty="0"/>
              <a:t>、</a:t>
            </a:r>
            <a:r>
              <a:rPr lang="en-US" altLang="ja-JP" b="0" dirty="0"/>
              <a:t>Dispute</a:t>
            </a:r>
            <a:r>
              <a:rPr lang="ja-JP" altLang="en-US" b="0" dirty="0"/>
              <a:t>、期限切れの </a:t>
            </a:r>
            <a:r>
              <a:rPr lang="en-US" altLang="ja-JP" b="0" dirty="0"/>
              <a:t>CVE </a:t>
            </a:r>
            <a:r>
              <a:rPr lang="ja-JP" altLang="en-US" b="0" dirty="0"/>
              <a:t>の取り扱い、などについて説明します。</a:t>
            </a:r>
            <a:endParaRPr lang="en-US" b="0" dirty="0"/>
          </a:p>
          <a:p>
            <a:pPr defTabSz="933602">
              <a:defRPr/>
            </a:pP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3925118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CVE</a:t>
            </a:r>
            <a:r>
              <a:rPr lang="ja-JP" altLang="en-US" dirty="0"/>
              <a:t> 採番後、</a:t>
            </a:r>
            <a:r>
              <a:rPr lang="en-US" altLang="ja-JP" dirty="0"/>
              <a:t>CNA </a:t>
            </a:r>
            <a:r>
              <a:rPr lang="ja-JP" altLang="en-US" dirty="0"/>
              <a:t>から脆弱性報告者へ連絡を行います。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445074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a:defRPr/>
            </a:pPr>
            <a:r>
              <a:rPr lang="en-US" dirty="0"/>
              <a:t>CVE </a:t>
            </a:r>
            <a:r>
              <a:rPr lang="ja-JP" altLang="en-US" dirty="0"/>
              <a:t>の採番が終了し、脆弱性の修正対応と情報公開が終わったら、次に </a:t>
            </a:r>
            <a:r>
              <a:rPr lang="en-US" altLang="ja-JP" dirty="0"/>
              <a:t>CVE </a:t>
            </a:r>
            <a:r>
              <a:rPr lang="ja-JP" altLang="en-US" dirty="0"/>
              <a:t>レコードの提出を行います。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2049311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a:t>
            </a:r>
          </a:p>
          <a:p>
            <a:pPr defTabSz="933602">
              <a:defRPr/>
            </a:pPr>
            <a:r>
              <a:rPr lang="ja-JP" altLang="en-US" dirty="0"/>
              <a:t>この後のスライドでは、これらの用語を使います。</a:t>
            </a:r>
            <a:endParaRPr lang="en-US" altLang="ja-JP" dirty="0"/>
          </a:p>
          <a:p>
            <a:pPr defTabSz="933602">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48713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CVE</a:t>
            </a:r>
            <a:r>
              <a:rPr lang="ja-JP" altLang="en-US"/>
              <a:t> レコードの</a:t>
            </a:r>
            <a:r>
              <a:rPr lang="ja-JP" altLang="en-US" dirty="0"/>
              <a:t>提出方法は、</a:t>
            </a:r>
            <a:r>
              <a:rPr lang="en-US" altLang="ja-JP" dirty="0"/>
              <a:t>Root </a:t>
            </a:r>
            <a:r>
              <a:rPr lang="ja-JP" altLang="en-US" dirty="0"/>
              <a:t>が決定します。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方法としては</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ja-JP" dirty="0"/>
              <a:t>Root </a:t>
            </a:r>
            <a:r>
              <a:rPr lang="ja-JP" altLang="en-US" dirty="0"/>
              <a:t>に提出する方法</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ja-JP" dirty="0"/>
              <a:t>Secretariat</a:t>
            </a:r>
            <a:r>
              <a:rPr lang="ja-JP" altLang="en-US" dirty="0"/>
              <a:t> に提出する方法</a:t>
            </a:r>
            <a:endParaRPr lang="en-US" altLang="ja-JP" dirty="0"/>
          </a:p>
          <a:p>
            <a:pPr marR="0" lvl="0" algn="l" defTabSz="914400" rtl="0" eaLnBrk="1" fontAlgn="auto" latinLnBrk="0" hangingPunct="1">
              <a:lnSpc>
                <a:spcPct val="100000"/>
              </a:lnSpc>
              <a:spcBef>
                <a:spcPts val="0"/>
              </a:spcBef>
              <a:spcAft>
                <a:spcPts val="0"/>
              </a:spcAft>
              <a:buClrTx/>
              <a:buSzTx/>
              <a:tabLst/>
              <a:defRPr/>
            </a:pPr>
            <a:r>
              <a:rPr lang="ja-JP" altLang="en-US" dirty="0"/>
              <a:t>の</a:t>
            </a:r>
            <a:r>
              <a:rPr lang="en-US" altLang="ja-JP" dirty="0"/>
              <a:t>2</a:t>
            </a:r>
            <a:r>
              <a:rPr lang="ja-JP" altLang="en-US" dirty="0"/>
              <a:t>つの方法があります。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その手順について説明します。</a:t>
            </a:r>
            <a:endParaRPr lang="en-US" altLang="ja-JP" sz="1200" b="0" dirty="0">
              <a:latin typeface="Helvetica LT Std" pitchFamily="34" charset="0"/>
              <a:ea typeface="Verdan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LT Std" pitchFamily="34" charset="0"/>
              <a:ea typeface="Verdana" pitchFamily="34" charset="0"/>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1113627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dirty="0"/>
              <a:t>CNA </a:t>
            </a:r>
            <a:r>
              <a:rPr lang="ja-JP" altLang="en-US" dirty="0"/>
              <a:t>は自組織のサイトなどで、</a:t>
            </a:r>
            <a:r>
              <a:rPr lang="en-US" altLang="ja-JP" dirty="0"/>
              <a:t>CVE</a:t>
            </a:r>
            <a:r>
              <a:rPr lang="ja-JP" altLang="en-US" dirty="0"/>
              <a:t> を掲載したアドバイザリを公開します。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4083179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sz="1200" kern="1200" dirty="0">
                <a:solidFill>
                  <a:schemeClr val="tx1"/>
                </a:solidFill>
                <a:effectLst/>
                <a:latin typeface="+mn-lt"/>
                <a:ea typeface="+mn-ea"/>
                <a:cs typeface="+mn-cs"/>
              </a:rPr>
              <a:t>CVE</a:t>
            </a:r>
            <a:r>
              <a:rPr lang="ja-JP" altLang="en-US" sz="1200" kern="1200" dirty="0">
                <a:solidFill>
                  <a:schemeClr val="tx1"/>
                </a:solidFill>
                <a:effectLst/>
                <a:latin typeface="+mn-lt"/>
                <a:ea typeface="+mn-ea"/>
                <a:cs typeface="+mn-cs"/>
              </a:rPr>
              <a:t> 情報を指定の通りに整えます。</a:t>
            </a:r>
            <a:endParaRPr lang="en-US" altLang="ja-JP"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CVE </a:t>
            </a:r>
            <a:r>
              <a:rPr lang="ja-JP" altLang="en-US" sz="1200" kern="1200" dirty="0">
                <a:solidFill>
                  <a:schemeClr val="tx1"/>
                </a:solidFill>
                <a:effectLst/>
                <a:latin typeface="+mn-lt"/>
                <a:ea typeface="+mn-ea"/>
                <a:cs typeface="+mn-cs"/>
              </a:rPr>
              <a:t>レコードが公開される前に、脆弱性情報を記載したアドバイザリが公開されている必要があります。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899429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CNA</a:t>
            </a:r>
            <a:r>
              <a:rPr lang="ja-JP" altLang="en-US" dirty="0"/>
              <a:t> は</a:t>
            </a:r>
            <a:r>
              <a:rPr lang="ja-JP" altLang="en-US" sz="1200" kern="1200" dirty="0">
                <a:solidFill>
                  <a:schemeClr val="tx1"/>
                </a:solidFill>
                <a:effectLst/>
                <a:latin typeface="+mn-lt"/>
                <a:ea typeface="+mn-ea"/>
                <a:cs typeface="+mn-cs"/>
              </a:rPr>
              <a:t>、フォーマットに従って記入した </a:t>
            </a:r>
            <a:r>
              <a:rPr lang="en-US" altLang="ja-JP" sz="1200" kern="1200" dirty="0">
                <a:solidFill>
                  <a:schemeClr val="tx1"/>
                </a:solidFill>
                <a:effectLst/>
                <a:latin typeface="+mn-lt"/>
                <a:ea typeface="+mn-ea"/>
                <a:cs typeface="+mn-cs"/>
              </a:rPr>
              <a:t>CVE </a:t>
            </a:r>
            <a:r>
              <a:rPr lang="ja-JP" altLang="en-US" sz="1200" kern="1200" dirty="0">
                <a:solidFill>
                  <a:schemeClr val="tx1"/>
                </a:solidFill>
                <a:effectLst/>
                <a:latin typeface="+mn-lt"/>
                <a:ea typeface="+mn-ea"/>
                <a:cs typeface="+mn-cs"/>
              </a:rPr>
              <a:t>レコードを </a:t>
            </a:r>
            <a:r>
              <a:rPr lang="en-US" altLang="ja-JP" sz="1200" kern="1200" dirty="0">
                <a:solidFill>
                  <a:schemeClr val="tx1"/>
                </a:solidFill>
                <a:effectLst/>
                <a:latin typeface="+mn-lt"/>
                <a:ea typeface="+mn-ea"/>
                <a:cs typeface="+mn-cs"/>
              </a:rPr>
              <a:t>Root </a:t>
            </a:r>
            <a:r>
              <a:rPr lang="ja-JP" altLang="en-US" sz="1200" kern="1200" dirty="0">
                <a:solidFill>
                  <a:schemeClr val="tx1"/>
                </a:solidFill>
                <a:effectLst/>
                <a:latin typeface="+mn-lt"/>
                <a:ea typeface="+mn-ea"/>
                <a:cs typeface="+mn-cs"/>
              </a:rPr>
              <a:t>に提出します。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1506352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a:defRPr/>
            </a:pPr>
            <a:r>
              <a:rPr lang="en-US" dirty="0"/>
              <a:t>Root </a:t>
            </a:r>
            <a:r>
              <a:rPr lang="ja-JP" altLang="en-US" dirty="0"/>
              <a:t>は、 提出された </a:t>
            </a:r>
            <a:r>
              <a:rPr lang="en-US" altLang="ja-JP" dirty="0"/>
              <a:t>CVE </a:t>
            </a:r>
            <a:r>
              <a:rPr lang="ja-JP" altLang="en-US" dirty="0"/>
              <a:t>レコードの情報を </a:t>
            </a:r>
            <a:r>
              <a:rPr lang="en-US" altLang="ja-JP" dirty="0"/>
              <a:t>Secretariat</a:t>
            </a:r>
            <a:r>
              <a:rPr lang="ja-JP" altLang="en-US" dirty="0"/>
              <a:t> に送ります。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770103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b="0" dirty="0"/>
              <a:t>Secretariat </a:t>
            </a:r>
            <a:r>
              <a:rPr lang="ja-JP" altLang="en-US" b="0" dirty="0"/>
              <a:t>は、</a:t>
            </a:r>
            <a:r>
              <a:rPr lang="ja-JP" altLang="en-US" dirty="0"/>
              <a:t>提出された情報を </a:t>
            </a:r>
            <a:r>
              <a:rPr lang="en-US" altLang="ja-JP" dirty="0"/>
              <a:t>CVE Master List </a:t>
            </a:r>
            <a:r>
              <a:rPr lang="ja-JP" altLang="en-US" dirty="0"/>
              <a:t>に取り込みます</a:t>
            </a:r>
            <a:r>
              <a:rPr lang="ja-JP" altLang="en-US" b="0" dirty="0"/>
              <a:t>。</a:t>
            </a: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3885499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a:defRPr/>
            </a:pPr>
            <a:r>
              <a:rPr lang="ja-JP" altLang="en-US" dirty="0"/>
              <a:t>更新された </a:t>
            </a:r>
            <a:r>
              <a:rPr lang="en-US" altLang="ja-JP" dirty="0"/>
              <a:t>CVE List </a:t>
            </a:r>
            <a:r>
              <a:rPr lang="ja-JP" altLang="en-US" dirty="0"/>
              <a:t>がアクセスできるようになります。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19432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a:t>
            </a:r>
          </a:p>
          <a:p>
            <a:pPr defTabSz="933602">
              <a:defRPr/>
            </a:pPr>
            <a:r>
              <a:rPr lang="ja-JP" altLang="en-US" b="0" dirty="0"/>
              <a:t>この後のスライドでは、これらの用語を使います。</a:t>
            </a:r>
            <a:endParaRPr lang="en-US" b="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638269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b="0" dirty="0"/>
              <a:t>RBP </a:t>
            </a:r>
            <a:r>
              <a:rPr lang="ja-JP" altLang="en-US" b="0" dirty="0"/>
              <a:t>ポリシーは、</a:t>
            </a:r>
            <a:r>
              <a:rPr lang="en-US" altLang="ja-JP" b="0" dirty="0"/>
              <a:t>CVE </a:t>
            </a:r>
            <a:r>
              <a:rPr lang="ja-JP" altLang="en-US" b="0" dirty="0"/>
              <a:t>レコードの公開が速やかに行われるようにするために作られました。</a:t>
            </a:r>
          </a:p>
          <a:p>
            <a:r>
              <a:rPr lang="ja-JP" altLang="en-US" b="0" dirty="0"/>
              <a:t>脆弱性情報が公開されていても </a:t>
            </a:r>
            <a:r>
              <a:rPr lang="en-US" altLang="ja-JP" b="0" dirty="0"/>
              <a:t>CVE </a:t>
            </a:r>
            <a:r>
              <a:rPr lang="ja-JP" altLang="en-US" b="0" dirty="0"/>
              <a:t>が </a:t>
            </a:r>
            <a:r>
              <a:rPr lang="en-US" altLang="ja-JP" b="0" dirty="0"/>
              <a:t>Reserved </a:t>
            </a:r>
            <a:r>
              <a:rPr lang="ja-JP" altLang="en-US" dirty="0"/>
              <a:t>の</a:t>
            </a:r>
            <a:r>
              <a:rPr lang="ja-JP" altLang="en-US" b="0" dirty="0"/>
              <a:t>ままである状態、これを </a:t>
            </a:r>
            <a:r>
              <a:rPr lang="en-US" altLang="ja-JP" b="0" dirty="0"/>
              <a:t>RBP - Reserved </a:t>
            </a:r>
            <a:r>
              <a:rPr lang="en-US" altLang="ja-JP" dirty="0"/>
              <a:t>B</a:t>
            </a:r>
            <a:r>
              <a:rPr lang="en-US" altLang="ja-JP" b="0" dirty="0"/>
              <a:t>ut Public </a:t>
            </a:r>
            <a:r>
              <a:rPr lang="ja-JP" altLang="en-US" b="0" dirty="0"/>
              <a:t>と呼びます。</a:t>
            </a:r>
            <a:endParaRPr lang="en-US" altLang="ja-JP" b="0" dirty="0"/>
          </a:p>
          <a:p>
            <a:endParaRPr lang="en-US" altLang="ja-JP" b="0" dirty="0"/>
          </a:p>
          <a:p>
            <a:r>
              <a:rPr lang="en-US" altLang="ja-JP" dirty="0"/>
              <a:t>RBP</a:t>
            </a:r>
            <a:r>
              <a:rPr lang="ja-JP" altLang="en-US" dirty="0"/>
              <a:t> 状態の </a:t>
            </a:r>
            <a:r>
              <a:rPr lang="en-US" altLang="ja-JP" dirty="0"/>
              <a:t>CVE </a:t>
            </a:r>
            <a:r>
              <a:rPr lang="ja-JP" altLang="en-US" dirty="0"/>
              <a:t>に対する問い合わせが来ることがあるため、</a:t>
            </a:r>
            <a:r>
              <a:rPr lang="en-US" altLang="ja-JP" b="0" dirty="0"/>
              <a:t>MITRE </a:t>
            </a:r>
            <a:r>
              <a:rPr lang="ja-JP" altLang="en-US" b="0" dirty="0"/>
              <a:t>は</a:t>
            </a:r>
            <a:r>
              <a:rPr lang="ja-JP" altLang="en-US" dirty="0"/>
              <a:t>、問い合わせへの対応をしたり、</a:t>
            </a:r>
            <a:r>
              <a:rPr lang="en-US" altLang="ja-JP" b="0" dirty="0"/>
              <a:t>RBP</a:t>
            </a:r>
            <a:r>
              <a:rPr lang="ja-JP" altLang="en-US" b="0" dirty="0"/>
              <a:t> がないかモニタリングをしたりして</a:t>
            </a:r>
            <a:r>
              <a:rPr lang="ja-JP" altLang="en-US" dirty="0"/>
              <a:t>います</a:t>
            </a:r>
            <a:r>
              <a:rPr lang="ja-JP" altLang="en-US" b="0" dirty="0"/>
              <a:t>。</a:t>
            </a:r>
            <a:endParaRPr lang="en-US" altLang="ja-JP" b="0" dirty="0"/>
          </a:p>
          <a:p>
            <a:endParaRPr lang="ja-JP" altLang="en-US" b="0" dirty="0"/>
          </a:p>
          <a:p>
            <a:r>
              <a:rPr lang="en-US" altLang="ja-JP" b="0" dirty="0"/>
              <a:t>RBP </a:t>
            </a:r>
            <a:r>
              <a:rPr lang="ja-JP" altLang="en-US" b="0" dirty="0"/>
              <a:t>ポリシーでは、</a:t>
            </a:r>
            <a:r>
              <a:rPr lang="en-US" altLang="ja-JP" b="0" dirty="0"/>
              <a:t>RBP </a:t>
            </a:r>
            <a:r>
              <a:rPr lang="ja-JP" altLang="en-US" b="0" dirty="0"/>
              <a:t>の数が </a:t>
            </a:r>
            <a:r>
              <a:rPr lang="en-US" altLang="ja-JP" b="0" dirty="0"/>
              <a:t>CNA </a:t>
            </a:r>
            <a:r>
              <a:rPr lang="ja-JP" altLang="en-US" b="0" dirty="0"/>
              <a:t>に割り当てられている </a:t>
            </a:r>
            <a:r>
              <a:rPr lang="en-US" altLang="ja-JP" b="0" dirty="0"/>
              <a:t>CVE </a:t>
            </a:r>
            <a:r>
              <a:rPr lang="ja-JP" altLang="en-US" b="0" dirty="0"/>
              <a:t>合計数の </a:t>
            </a:r>
            <a:r>
              <a:rPr lang="en-US" altLang="ja-JP" b="0" dirty="0"/>
              <a:t>5% </a:t>
            </a:r>
            <a:r>
              <a:rPr lang="ja-JP" altLang="en-US" b="0" dirty="0"/>
              <a:t>未満となるように定めています。これは、</a:t>
            </a:r>
            <a:r>
              <a:rPr lang="en-US" altLang="ja-JP" b="0" dirty="0"/>
              <a:t>RBP </a:t>
            </a:r>
            <a:r>
              <a:rPr lang="ja-JP" altLang="en-US" b="0" dirty="0"/>
              <a:t>となっている </a:t>
            </a:r>
            <a:r>
              <a:rPr lang="en-US" altLang="ja-JP" b="0" dirty="0"/>
              <a:t>CVE </a:t>
            </a:r>
            <a:r>
              <a:rPr lang="ja-JP" altLang="en-US" b="0" dirty="0"/>
              <a:t>の数を、過去</a:t>
            </a:r>
            <a:r>
              <a:rPr lang="en-US" altLang="ja-JP" b="0" dirty="0"/>
              <a:t>12</a:t>
            </a:r>
            <a:r>
              <a:rPr lang="ja-JP" altLang="en-US" b="0" dirty="0"/>
              <a:t>カ月間に公開された </a:t>
            </a:r>
            <a:r>
              <a:rPr lang="en-US" altLang="ja-JP" b="0" dirty="0"/>
              <a:t>CVE </a:t>
            </a:r>
            <a:r>
              <a:rPr lang="ja-JP" altLang="en-US" b="0" dirty="0"/>
              <a:t>の数で割って算出します。</a:t>
            </a:r>
            <a:r>
              <a:rPr lang="en-US" altLang="ja-JP" b="0" dirty="0"/>
              <a:t>5% </a:t>
            </a:r>
            <a:r>
              <a:rPr lang="ja-JP" altLang="en-US" b="0" dirty="0"/>
              <a:t>を超えている場合、その </a:t>
            </a:r>
            <a:r>
              <a:rPr lang="en-US" altLang="ja-JP" b="0" dirty="0"/>
              <a:t>CNA </a:t>
            </a:r>
            <a:r>
              <a:rPr lang="ja-JP" altLang="en-US" b="0" dirty="0"/>
              <a:t>には新しい </a:t>
            </a:r>
            <a:r>
              <a:rPr lang="en-US" altLang="ja-JP" b="0" dirty="0"/>
              <a:t>CVE </a:t>
            </a:r>
            <a:r>
              <a:rPr lang="ja-JP" altLang="en-US" b="0" dirty="0"/>
              <a:t>は割り当てられません。</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2290868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b="0" dirty="0"/>
              <a:t>次は、</a:t>
            </a:r>
            <a:r>
              <a:rPr lang="en-US" altLang="ja-JP" b="0" dirty="0"/>
              <a:t>CVE </a:t>
            </a:r>
            <a:r>
              <a:rPr lang="ja-JP" altLang="en-US" b="0" dirty="0"/>
              <a:t>レコード更新の流れについて説明します。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2031616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CVE </a:t>
            </a:r>
            <a:r>
              <a:rPr lang="ja-JP" altLang="en-US" dirty="0"/>
              <a:t>レコード更新の依頼がありました。</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2567103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もし自社のスコープではない場合には、担当の </a:t>
            </a:r>
            <a:r>
              <a:rPr lang="en-US" altLang="ja-JP" dirty="0"/>
              <a:t>CNA </a:t>
            </a:r>
            <a:r>
              <a:rPr lang="ja-JP" altLang="en-US" dirty="0"/>
              <a:t>に情報を転送する必要があります。</a:t>
            </a:r>
            <a:endParaRPr lang="en-US" b="0" dirty="0"/>
          </a:p>
          <a:p>
            <a:r>
              <a:rPr lang="en-US" altLang="ja-JP" b="0" dirty="0"/>
              <a:t>cve.mitre.org</a:t>
            </a:r>
            <a:r>
              <a:rPr lang="ja-JP" altLang="en-US" b="0" dirty="0"/>
              <a:t> のページに記載されている各 </a:t>
            </a:r>
            <a:r>
              <a:rPr lang="en-US" altLang="ja-JP" b="0" dirty="0"/>
              <a:t>CNA </a:t>
            </a:r>
            <a:r>
              <a:rPr lang="ja-JP" altLang="en-US" b="0" dirty="0"/>
              <a:t>のスコープの情報を元に、更新を行う責任のある </a:t>
            </a:r>
            <a:r>
              <a:rPr lang="en-US" altLang="ja-JP" b="0" dirty="0"/>
              <a:t>CNA </a:t>
            </a:r>
            <a:r>
              <a:rPr lang="ja-JP" altLang="en-US" b="0" dirty="0"/>
              <a:t>が誰であるかを判断してください。</a:t>
            </a:r>
            <a:endParaRPr lang="en-US" altLang="ja-JP"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a:p>
        </p:txBody>
      </p:sp>
    </p:spTree>
    <p:extLst>
      <p:ext uri="{BB962C8B-B14F-4D97-AF65-F5344CB8AC3E}">
        <p14:creationId xmlns:p14="http://schemas.microsoft.com/office/powerpoint/2010/main" val="317013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a:defRPr/>
            </a:pPr>
            <a:r>
              <a:rPr lang="ja-JP" altLang="en-US" dirty="0"/>
              <a:t>当該 </a:t>
            </a:r>
            <a:r>
              <a:rPr lang="en-US" altLang="ja-JP" dirty="0"/>
              <a:t>CVE </a:t>
            </a:r>
            <a:r>
              <a:rPr lang="ja-JP" altLang="en-US" dirty="0"/>
              <a:t>の担当 </a:t>
            </a:r>
            <a:r>
              <a:rPr lang="en-US" altLang="ja-JP" dirty="0"/>
              <a:t>CNA </a:t>
            </a:r>
            <a:r>
              <a:rPr lang="ja-JP" altLang="en-US" dirty="0"/>
              <a:t>にリクエストが届きます。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3124188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担当 </a:t>
            </a:r>
            <a:r>
              <a:rPr lang="en-US" altLang="ja-JP" dirty="0"/>
              <a:t>CNA </a:t>
            </a:r>
            <a:r>
              <a:rPr lang="ja-JP" altLang="en-US" dirty="0"/>
              <a:t>は、</a:t>
            </a:r>
            <a:r>
              <a:rPr lang="en-US" altLang="ja-JP" dirty="0"/>
              <a:t>CVE</a:t>
            </a:r>
            <a:r>
              <a:rPr lang="ja-JP" altLang="en-US" dirty="0"/>
              <a:t> レコードの更新をするか否かを判断します。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3393463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b="0" dirty="0"/>
              <a:t>CVE </a:t>
            </a:r>
            <a:r>
              <a:rPr lang="ja-JP" altLang="en-US" b="0" dirty="0"/>
              <a:t>の採番において、脆弱性の数え方を間違えた場合の対処方法を説明します。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242685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Voice Track:</a:t>
            </a:r>
          </a:p>
          <a:p>
            <a:r>
              <a:rPr lang="ja-JP" altLang="en-US" dirty="0"/>
              <a:t>脆弱性を数え間違えた際の </a:t>
            </a:r>
            <a:r>
              <a:rPr lang="en-US" altLang="ja-JP" dirty="0"/>
              <a:t>CVE </a:t>
            </a:r>
            <a:r>
              <a:rPr lang="ja-JP" altLang="en-US" dirty="0"/>
              <a:t>レコード更新方法は、</a:t>
            </a:r>
            <a:r>
              <a:rPr lang="en-US" altLang="ja-JP" dirty="0"/>
              <a:t>CNA Rules </a:t>
            </a:r>
            <a:r>
              <a:rPr lang="ja-JP" altLang="en-US" dirty="0"/>
              <a:t>に記載されています。</a:t>
            </a:r>
          </a:p>
          <a:p>
            <a:pPr marL="171450" indent="-171450">
              <a:buFont typeface="Wingdings" panose="05000000000000000000" pitchFamily="2" charset="2"/>
              <a:buChar char="§"/>
            </a:pPr>
            <a:endParaRPr lang="ja-JP" altLang="en-US" dirty="0"/>
          </a:p>
          <a:p>
            <a:pPr marL="171450" indent="-171450">
              <a:buFont typeface="Wingdings" panose="05000000000000000000" pitchFamily="2" charset="2"/>
              <a:buChar char="n"/>
            </a:pPr>
            <a:r>
              <a:rPr lang="en-US" altLang="ja-JP" dirty="0"/>
              <a:t>Reject </a:t>
            </a:r>
            <a:r>
              <a:rPr lang="ja-JP" altLang="en-US" dirty="0"/>
              <a:t>は、</a:t>
            </a:r>
            <a:r>
              <a:rPr lang="en-US" altLang="ja-JP" dirty="0"/>
              <a:t>CVE </a:t>
            </a:r>
            <a:r>
              <a:rPr lang="ja-JP" altLang="en-US" dirty="0"/>
              <a:t>採番を本来すべきではなかった際に行います</a:t>
            </a:r>
          </a:p>
          <a:p>
            <a:pPr marL="171450" indent="-171450">
              <a:buFont typeface="Wingdings" panose="05000000000000000000" pitchFamily="2" charset="2"/>
              <a:buChar char="n"/>
            </a:pPr>
            <a:r>
              <a:rPr lang="en-US" altLang="ja-JP" dirty="0"/>
              <a:t>Merge </a:t>
            </a:r>
            <a:r>
              <a:rPr lang="ja-JP" altLang="en-US" dirty="0"/>
              <a:t>は、同じ脆弱性に複数の </a:t>
            </a:r>
            <a:r>
              <a:rPr lang="en-US" altLang="ja-JP" dirty="0"/>
              <a:t>CVE </a:t>
            </a:r>
            <a:r>
              <a:rPr lang="ja-JP" altLang="en-US" dirty="0"/>
              <a:t>を採番してしまった際に行います</a:t>
            </a:r>
          </a:p>
          <a:p>
            <a:pPr marL="171450" indent="-171450">
              <a:buFont typeface="Wingdings" panose="05000000000000000000" pitchFamily="2" charset="2"/>
              <a:buChar char="n"/>
            </a:pPr>
            <a:r>
              <a:rPr lang="en-US" altLang="ja-JP" dirty="0"/>
              <a:t>Split </a:t>
            </a:r>
            <a:r>
              <a:rPr lang="ja-JP" altLang="en-US" dirty="0"/>
              <a:t>は、複数の脆弱性に対して</a:t>
            </a:r>
            <a:r>
              <a:rPr lang="en-US" altLang="ja-JP" dirty="0"/>
              <a:t>1</a:t>
            </a:r>
            <a:r>
              <a:rPr lang="ja-JP" altLang="en-US" dirty="0"/>
              <a:t>つの </a:t>
            </a:r>
            <a:r>
              <a:rPr lang="en-US" altLang="ja-JP" dirty="0"/>
              <a:t>CVE </a:t>
            </a:r>
            <a:r>
              <a:rPr lang="ja-JP" altLang="en-US" dirty="0"/>
              <a:t>しか採番していなかった場合に行います</a:t>
            </a:r>
          </a:p>
          <a:p>
            <a:pPr marL="171450" indent="-171450">
              <a:buFont typeface="Wingdings" panose="05000000000000000000" pitchFamily="2" charset="2"/>
              <a:buChar char="n"/>
            </a:pPr>
            <a:r>
              <a:rPr lang="en-US" altLang="ja-JP" dirty="0"/>
              <a:t>Dispute </a:t>
            </a:r>
            <a:r>
              <a:rPr lang="ja-JP" altLang="en-US" dirty="0"/>
              <a:t>は、</a:t>
            </a:r>
            <a:r>
              <a:rPr lang="en-US" altLang="ja-JP" dirty="0"/>
              <a:t>CVE </a:t>
            </a:r>
            <a:r>
              <a:rPr lang="ja-JP" altLang="en-US" dirty="0"/>
              <a:t>の採番対象となる問題が、脆弱性であるか否か合意がとれない場合に行います</a:t>
            </a:r>
            <a:endParaRPr lang="en-US"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04B9FE7D-92FF-4B6B-A8EA-EB5F5B890698}" type="slidenum">
              <a:rPr lang="en-US" smtClean="0"/>
              <a:t>37</a:t>
            </a:fld>
            <a:endParaRPr lang="en-US"/>
          </a:p>
        </p:txBody>
      </p:sp>
    </p:spTree>
    <p:extLst>
      <p:ext uri="{BB962C8B-B14F-4D97-AF65-F5344CB8AC3E}">
        <p14:creationId xmlns:p14="http://schemas.microsoft.com/office/powerpoint/2010/main" val="2759641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CVE </a:t>
            </a:r>
            <a:r>
              <a:rPr lang="ja-JP" altLang="en-US" dirty="0"/>
              <a:t>を採番した問題がそもそも脆弱性では無かったと判明した場合、また採番をすべきではなかったと判断した場合には、</a:t>
            </a:r>
            <a:r>
              <a:rPr lang="en-US" altLang="ja-JP" dirty="0"/>
              <a:t>CVE </a:t>
            </a:r>
            <a:r>
              <a:rPr lang="ja-JP" altLang="en-US" dirty="0"/>
              <a:t>の </a:t>
            </a:r>
            <a:r>
              <a:rPr lang="en-US" altLang="ja-JP" dirty="0"/>
              <a:t>Reject</a:t>
            </a:r>
            <a:r>
              <a:rPr lang="ja-JP" altLang="en-US" dirty="0"/>
              <a:t> を行います。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38</a:t>
            </a:fld>
            <a:endParaRPr lang="en-US"/>
          </a:p>
        </p:txBody>
      </p:sp>
    </p:spTree>
    <p:extLst>
      <p:ext uri="{BB962C8B-B14F-4D97-AF65-F5344CB8AC3E}">
        <p14:creationId xmlns:p14="http://schemas.microsoft.com/office/powerpoint/2010/main" val="2516005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Reject</a:t>
            </a:r>
            <a:r>
              <a:rPr lang="ja-JP" altLang="en-US" dirty="0"/>
              <a:t> の最初の手順としては、まず最初に </a:t>
            </a:r>
            <a:r>
              <a:rPr lang="en-US" altLang="ja-JP" dirty="0"/>
              <a:t>CVE </a:t>
            </a:r>
            <a:r>
              <a:rPr lang="ja-JP" altLang="en-US" dirty="0"/>
              <a:t>レコードの </a:t>
            </a:r>
            <a:r>
              <a:rPr lang="en-US" altLang="ja-JP" dirty="0"/>
              <a:t>Description</a:t>
            </a:r>
            <a:r>
              <a:rPr lang="ja-JP" altLang="en-US" dirty="0"/>
              <a:t> に</a:t>
            </a:r>
            <a:r>
              <a:rPr lang="en-US" altLang="ja-JP" dirty="0"/>
              <a:t> </a:t>
            </a:r>
            <a:r>
              <a:rPr lang="ja-JP" altLang="en-US" dirty="0"/>
              <a:t>「</a:t>
            </a:r>
            <a:r>
              <a:rPr lang="en-US" altLang="ja-JP" dirty="0"/>
              <a:t>Reject</a:t>
            </a:r>
            <a:r>
              <a:rPr lang="ja-JP" altLang="en-US" dirty="0"/>
              <a:t> された」 旨を記載します。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そして、</a:t>
            </a:r>
            <a:r>
              <a:rPr lang="en-US" altLang="ja-JP" dirty="0"/>
              <a:t>CVE </a:t>
            </a:r>
            <a:r>
              <a:rPr lang="ja-JP" altLang="en-US" dirty="0"/>
              <a:t>レコードにあるリファレンス情報を全て消します。</a:t>
            </a:r>
            <a:endParaRPr lang="en-US" altLang="ja-JP" dirty="0"/>
          </a:p>
          <a:p>
            <a:pPr lvl="0">
              <a:defRPr/>
            </a:pPr>
            <a:r>
              <a:rPr lang="en-US" altLang="ja-JP" dirty="0"/>
              <a:t>Reject</a:t>
            </a:r>
            <a:r>
              <a:rPr lang="ja-JP" altLang="en-US" dirty="0"/>
              <a:t> は、</a:t>
            </a:r>
            <a:r>
              <a:rPr lang="en-US" altLang="ja-JP" dirty="0"/>
              <a:t>CVE </a:t>
            </a:r>
            <a:r>
              <a:rPr lang="ja-JP" altLang="en-US" dirty="0"/>
              <a:t>が公開済みであるか否かに関わらずに行うことができます。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他の </a:t>
            </a:r>
            <a:r>
              <a:rPr lang="en-US" altLang="ja-JP" dirty="0"/>
              <a:t>CVE </a:t>
            </a:r>
            <a:r>
              <a:rPr lang="ja-JP" altLang="en-US" dirty="0"/>
              <a:t>に </a:t>
            </a:r>
            <a:r>
              <a:rPr lang="en-US" altLang="ja-JP" dirty="0"/>
              <a:t>Merge </a:t>
            </a:r>
            <a:r>
              <a:rPr lang="ja-JP" altLang="en-US" dirty="0"/>
              <a:t>され残った </a:t>
            </a:r>
            <a:r>
              <a:rPr lang="en-US" altLang="ja-JP" dirty="0"/>
              <a:t>CVE</a:t>
            </a:r>
            <a:r>
              <a:rPr lang="ja-JP" altLang="en-US" dirty="0"/>
              <a:t>も、最終的に </a:t>
            </a:r>
            <a:r>
              <a:rPr lang="en-US" altLang="ja-JP" dirty="0"/>
              <a:t>Reject</a:t>
            </a:r>
            <a:r>
              <a:rPr lang="ja-JP" altLang="en-US" dirty="0"/>
              <a:t> 済み </a:t>
            </a:r>
            <a:r>
              <a:rPr lang="en-US" altLang="ja-JP" dirty="0"/>
              <a:t>CVE </a:t>
            </a:r>
            <a:r>
              <a:rPr lang="ja-JP" altLang="en-US" dirty="0"/>
              <a:t>となります。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39</a:t>
            </a:fld>
            <a:endParaRPr lang="en-US"/>
          </a:p>
        </p:txBody>
      </p:sp>
    </p:spTree>
    <p:extLst>
      <p:ext uri="{BB962C8B-B14F-4D97-AF65-F5344CB8AC3E}">
        <p14:creationId xmlns:p14="http://schemas.microsoft.com/office/powerpoint/2010/main" val="417113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a:t>
            </a:r>
          </a:p>
          <a:p>
            <a:pPr>
              <a:defRPr/>
            </a:pPr>
            <a:r>
              <a:rPr lang="en-US" altLang="ja-JP" b="0" dirty="0"/>
              <a:t>CVE</a:t>
            </a:r>
            <a:r>
              <a:rPr lang="ja-JP" altLang="en-US" b="0" dirty="0"/>
              <a:t> ブロックの取得方法について説明します。</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325075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b="0" dirty="0"/>
              <a:t>Reject </a:t>
            </a:r>
            <a:r>
              <a:rPr lang="ja-JP" altLang="en-US" b="0" dirty="0"/>
              <a:t>の際に </a:t>
            </a:r>
            <a:r>
              <a:rPr lang="en-US" altLang="ja-JP" b="0" dirty="0"/>
              <a:t>CVE </a:t>
            </a:r>
            <a:r>
              <a:rPr lang="ja-JP" altLang="en-US" b="0" dirty="0"/>
              <a:t>レコードに記載する項目のテンプレートです。</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40</a:t>
            </a:fld>
            <a:endParaRPr lang="en-US"/>
          </a:p>
        </p:txBody>
      </p:sp>
    </p:spTree>
    <p:extLst>
      <p:ext uri="{BB962C8B-B14F-4D97-AF65-F5344CB8AC3E}">
        <p14:creationId xmlns:p14="http://schemas.microsoft.com/office/powerpoint/2010/main" val="3951577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a:t>
            </a:r>
          </a:p>
          <a:p>
            <a:pPr lvl="0">
              <a:buFont typeface="Wingdings" panose="05000000000000000000" pitchFamily="2" charset="2"/>
              <a:buNone/>
            </a:pPr>
            <a:r>
              <a:rPr lang="en-US" altLang="ja-JP" dirty="0"/>
              <a:t>Reject</a:t>
            </a:r>
            <a:r>
              <a:rPr lang="ja-JP" altLang="en-US" dirty="0"/>
              <a:t> が行われた場合でも、</a:t>
            </a:r>
            <a:r>
              <a:rPr lang="en-US" altLang="ja-JP" dirty="0"/>
              <a:t>CVE </a:t>
            </a:r>
            <a:r>
              <a:rPr lang="ja-JP" altLang="en-US" dirty="0"/>
              <a:t>レコード自体は </a:t>
            </a:r>
            <a:r>
              <a:rPr lang="en-US" altLang="ja-JP" dirty="0"/>
              <a:t>CVE List </a:t>
            </a:r>
            <a:r>
              <a:rPr lang="ja-JP" altLang="en-US" dirty="0"/>
              <a:t>から削除されることはありません。</a:t>
            </a:r>
            <a:endParaRPr lang="en-US" altLang="ja-JP" dirty="0"/>
          </a:p>
          <a:p>
            <a:r>
              <a:rPr lang="en-US" altLang="ja-JP" dirty="0"/>
              <a:t>CVE </a:t>
            </a:r>
            <a:r>
              <a:rPr lang="ja-JP" altLang="en-US" dirty="0"/>
              <a:t>は様々な場所で活用されているため、</a:t>
            </a:r>
            <a:r>
              <a:rPr lang="en-US" altLang="ja-JP" dirty="0"/>
              <a:t>Reject</a:t>
            </a:r>
            <a:r>
              <a:rPr lang="ja-JP" altLang="en-US" dirty="0"/>
              <a:t> 情報を記載した </a:t>
            </a:r>
            <a:r>
              <a:rPr lang="en-US" altLang="ja-JP" dirty="0"/>
              <a:t>CVE </a:t>
            </a:r>
            <a:r>
              <a:rPr lang="ja-JP" altLang="en-US" dirty="0"/>
              <a:t>レコードを </a:t>
            </a:r>
            <a:r>
              <a:rPr lang="en-US" altLang="ja-JP" dirty="0"/>
              <a:t>Master List </a:t>
            </a:r>
            <a:r>
              <a:rPr lang="ja-JP" altLang="en-US" dirty="0"/>
              <a:t>に残すことで、</a:t>
            </a:r>
            <a:r>
              <a:rPr lang="en-US" altLang="ja-JP" dirty="0"/>
              <a:t> </a:t>
            </a:r>
            <a:r>
              <a:rPr lang="ja-JP" altLang="en-US" dirty="0"/>
              <a:t>ユーザの混乱を防いでいます。</a:t>
            </a:r>
            <a:endParaRPr lang="en-US" dirty="0"/>
          </a:p>
          <a:p>
            <a:pPr lvl="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41</a:t>
            </a:fld>
            <a:endParaRPr lang="en-US"/>
          </a:p>
        </p:txBody>
      </p:sp>
    </p:spTree>
    <p:extLst>
      <p:ext uri="{BB962C8B-B14F-4D97-AF65-F5344CB8AC3E}">
        <p14:creationId xmlns:p14="http://schemas.microsoft.com/office/powerpoint/2010/main" val="1653455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b="0" dirty="0"/>
              <a:t>これは </a:t>
            </a:r>
            <a:r>
              <a:rPr lang="en-US" altLang="ja-JP" b="0" dirty="0"/>
              <a:t>Reject </a:t>
            </a:r>
            <a:r>
              <a:rPr lang="ja-JP" altLang="en-US" b="0" dirty="0"/>
              <a:t>された </a:t>
            </a:r>
            <a:r>
              <a:rPr lang="en-US" altLang="ja-JP" b="0" dirty="0"/>
              <a:t>CVE </a:t>
            </a:r>
            <a:r>
              <a:rPr lang="ja-JP" altLang="en-US" b="0" dirty="0"/>
              <a:t>の例です。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42</a:t>
            </a:fld>
            <a:endParaRPr lang="en-US"/>
          </a:p>
        </p:txBody>
      </p:sp>
    </p:spTree>
    <p:extLst>
      <p:ext uri="{BB962C8B-B14F-4D97-AF65-F5344CB8AC3E}">
        <p14:creationId xmlns:p14="http://schemas.microsoft.com/office/powerpoint/2010/main" val="3886871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次に </a:t>
            </a:r>
            <a:r>
              <a:rPr lang="en-US" altLang="ja-JP" dirty="0"/>
              <a:t>CVE </a:t>
            </a:r>
            <a:r>
              <a:rPr lang="ja-JP" altLang="en-US" dirty="0"/>
              <a:t>の</a:t>
            </a:r>
            <a:r>
              <a:rPr lang="en-US" altLang="ja-JP" dirty="0"/>
              <a:t>Merge </a:t>
            </a:r>
            <a:r>
              <a:rPr lang="ja-JP" altLang="en-US" dirty="0"/>
              <a:t>について説明します。</a:t>
            </a:r>
            <a:endParaRPr lang="en-US" altLang="ja-JP" dirty="0"/>
          </a:p>
          <a:p>
            <a:r>
              <a:rPr lang="en-US" altLang="ja-JP" dirty="0"/>
              <a:t>Merge </a:t>
            </a:r>
            <a:r>
              <a:rPr lang="ja-JP" altLang="en-US" dirty="0"/>
              <a:t>は、脆弱性に対して必要以上の複数の </a:t>
            </a:r>
            <a:r>
              <a:rPr lang="en-US" altLang="ja-JP" dirty="0"/>
              <a:t>CVE </a:t>
            </a:r>
            <a:r>
              <a:rPr lang="ja-JP" altLang="en-US" dirty="0"/>
              <a:t>が採番されてしまった際に行います。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43</a:t>
            </a:fld>
            <a:endParaRPr lang="en-US"/>
          </a:p>
        </p:txBody>
      </p:sp>
    </p:spTree>
    <p:extLst>
      <p:ext uri="{BB962C8B-B14F-4D97-AF65-F5344CB8AC3E}">
        <p14:creationId xmlns:p14="http://schemas.microsoft.com/office/powerpoint/2010/main" val="1089302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手順としてはまず最初に、どの </a:t>
            </a:r>
            <a:r>
              <a:rPr lang="en-US" altLang="ja-JP" b="0" dirty="0"/>
              <a:t>CVE </a:t>
            </a:r>
            <a:r>
              <a:rPr lang="ja-JP" altLang="en-US" b="0" dirty="0"/>
              <a:t>を </a:t>
            </a:r>
            <a:r>
              <a:rPr lang="en-US" altLang="ja-JP" b="0" dirty="0"/>
              <a:t>Merge</a:t>
            </a:r>
            <a:r>
              <a:rPr lang="ja-JP" altLang="en-US" dirty="0"/>
              <a:t> 先として</a:t>
            </a:r>
            <a:r>
              <a:rPr lang="ja-JP" altLang="en-US" b="0" dirty="0"/>
              <a:t>使用するか決めます。</a:t>
            </a:r>
            <a:endParaRPr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そして他の </a:t>
            </a:r>
            <a:r>
              <a:rPr lang="en-US" altLang="ja-JP" b="0" dirty="0"/>
              <a:t>CVE </a:t>
            </a:r>
            <a:r>
              <a:rPr lang="ja-JP" altLang="en-US" b="0" dirty="0"/>
              <a:t>の情報を、その選んだ </a:t>
            </a:r>
            <a:r>
              <a:rPr lang="en-US" altLang="ja-JP" b="0" dirty="0"/>
              <a:t>CVE </a:t>
            </a:r>
            <a:r>
              <a:rPr lang="ja-JP" altLang="en-US" b="0" dirty="0"/>
              <a:t>にまとめます。</a:t>
            </a:r>
            <a:endParaRPr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そして最後に、残りの使用しない </a:t>
            </a:r>
            <a:r>
              <a:rPr lang="en-US" altLang="ja-JP" b="0" dirty="0"/>
              <a:t>CVE </a:t>
            </a:r>
            <a:r>
              <a:rPr lang="ja-JP" altLang="en-US" b="0" dirty="0"/>
              <a:t>の </a:t>
            </a:r>
            <a:r>
              <a:rPr lang="en-US" altLang="ja-JP" b="0" dirty="0"/>
              <a:t>Reject </a:t>
            </a:r>
            <a:r>
              <a:rPr lang="ja-JP" altLang="en-US" b="0" dirty="0"/>
              <a:t>処理を行い、</a:t>
            </a:r>
            <a:r>
              <a:rPr lang="en-US" altLang="ja-JP" b="0" dirty="0"/>
              <a:t>Merge</a:t>
            </a:r>
            <a:r>
              <a:rPr lang="ja-JP" altLang="en-US" b="0" dirty="0"/>
              <a:t> 先の </a:t>
            </a:r>
            <a:r>
              <a:rPr lang="en-US" altLang="ja-JP" b="0" dirty="0"/>
              <a:t>CVE </a:t>
            </a:r>
            <a:r>
              <a:rPr lang="ja-JP" altLang="en-US" b="0" dirty="0"/>
              <a:t>へ誘導する文章を記載します。</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44</a:t>
            </a:fld>
            <a:endParaRPr lang="en-US"/>
          </a:p>
        </p:txBody>
      </p:sp>
    </p:spTree>
    <p:extLst>
      <p:ext uri="{BB962C8B-B14F-4D97-AF65-F5344CB8AC3E}">
        <p14:creationId xmlns:p14="http://schemas.microsoft.com/office/powerpoint/2010/main" val="2890915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複数存在する </a:t>
            </a:r>
            <a:r>
              <a:rPr lang="en-US" altLang="ja-JP" dirty="0"/>
              <a:t>CVE </a:t>
            </a:r>
            <a:r>
              <a:rPr lang="ja-JP" altLang="en-US" dirty="0"/>
              <a:t>の中で、どの </a:t>
            </a:r>
            <a:r>
              <a:rPr lang="en-US" altLang="ja-JP" dirty="0"/>
              <a:t>CVE</a:t>
            </a:r>
            <a:r>
              <a:rPr lang="ja-JP" altLang="en-US" dirty="0"/>
              <a:t> を </a:t>
            </a:r>
            <a:r>
              <a:rPr lang="en-US" altLang="ja-JP" dirty="0"/>
              <a:t>Merge</a:t>
            </a:r>
            <a:r>
              <a:rPr lang="ja-JP" altLang="en-US" dirty="0"/>
              <a:t> 先として使用するかを判断する際には、次の点を基準としてください。</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最も多く参照されているもの</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最も信頼されている情報源からのもの</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より長い期間公開されているもの</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より小さい番号のもの</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45</a:t>
            </a:fld>
            <a:endParaRPr lang="en-US"/>
          </a:p>
        </p:txBody>
      </p:sp>
    </p:spTree>
    <p:extLst>
      <p:ext uri="{BB962C8B-B14F-4D97-AF65-F5344CB8AC3E}">
        <p14:creationId xmlns:p14="http://schemas.microsoft.com/office/powerpoint/2010/main" val="1484684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これが </a:t>
            </a:r>
            <a:r>
              <a:rPr lang="en-US" altLang="ja-JP" dirty="0"/>
              <a:t>Merge </a:t>
            </a:r>
            <a:r>
              <a:rPr lang="ja-JP" altLang="en-US" dirty="0"/>
              <a:t>の例となります。</a:t>
            </a:r>
            <a:r>
              <a:rPr lang="en-US" altLang="ja-JP" dirty="0"/>
              <a:t>Merge</a:t>
            </a:r>
            <a:r>
              <a:rPr lang="ja-JP" altLang="en-US" dirty="0"/>
              <a:t> と </a:t>
            </a:r>
            <a:r>
              <a:rPr lang="en-US" altLang="ja-JP" dirty="0"/>
              <a:t>Split </a:t>
            </a:r>
            <a:r>
              <a:rPr lang="ja-JP" altLang="en-US" dirty="0"/>
              <a:t>が行われています。</a:t>
            </a:r>
            <a:endParaRPr lang="en-US" dirty="0"/>
          </a:p>
        </p:txBody>
      </p:sp>
      <p:sp>
        <p:nvSpPr>
          <p:cNvPr id="4" name="Slide Number Placeholder 3"/>
          <p:cNvSpPr>
            <a:spLocks noGrp="1"/>
          </p:cNvSpPr>
          <p:nvPr>
            <p:ph type="sldNum" sz="quarter" idx="10"/>
          </p:nvPr>
        </p:nvSpPr>
        <p:spPr/>
        <p:txBody>
          <a:bodyPr/>
          <a:lstStyle/>
          <a:p>
            <a:fld id="{04B9FE7D-92FF-4B6B-A8EA-EB5F5B890698}" type="slidenum">
              <a:rPr lang="en-US" smtClean="0"/>
              <a:t>46</a:t>
            </a:fld>
            <a:endParaRPr lang="en-US"/>
          </a:p>
        </p:txBody>
      </p:sp>
    </p:spTree>
    <p:extLst>
      <p:ext uri="{BB962C8B-B14F-4D97-AF65-F5344CB8AC3E}">
        <p14:creationId xmlns:p14="http://schemas.microsoft.com/office/powerpoint/2010/main" val="3035210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次に </a:t>
            </a:r>
            <a:r>
              <a:rPr lang="en-US" altLang="ja-JP" dirty="0"/>
              <a:t>CVE </a:t>
            </a:r>
            <a:r>
              <a:rPr lang="ja-JP" altLang="en-US" dirty="0"/>
              <a:t>の </a:t>
            </a:r>
            <a:r>
              <a:rPr lang="en-US" altLang="ja-JP" dirty="0"/>
              <a:t>Split</a:t>
            </a:r>
            <a:r>
              <a:rPr lang="ja-JP" altLang="en-US" dirty="0"/>
              <a:t> について説明します。</a:t>
            </a:r>
            <a:endParaRPr lang="en-US" altLang="ja-JP" dirty="0"/>
          </a:p>
          <a:p>
            <a:r>
              <a:rPr lang="en-US" altLang="ja-JP" dirty="0"/>
              <a:t>Split</a:t>
            </a:r>
            <a:r>
              <a:rPr lang="ja-JP" altLang="en-US" dirty="0"/>
              <a:t> は、複数の脆弱性に対して </a:t>
            </a:r>
            <a:r>
              <a:rPr lang="en-US" altLang="ja-JP" dirty="0"/>
              <a:t>CVE </a:t>
            </a:r>
            <a:r>
              <a:rPr lang="ja-JP" altLang="en-US" dirty="0"/>
              <a:t>を一つしか採番していなかった際に行います。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47</a:t>
            </a:fld>
            <a:endParaRPr lang="en-US"/>
          </a:p>
        </p:txBody>
      </p:sp>
    </p:spTree>
    <p:extLst>
      <p:ext uri="{BB962C8B-B14F-4D97-AF65-F5344CB8AC3E}">
        <p14:creationId xmlns:p14="http://schemas.microsoft.com/office/powerpoint/2010/main" val="2406949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lvl="0">
              <a:defRPr/>
            </a:pPr>
            <a:r>
              <a:rPr lang="en-US" altLang="ja-JP" dirty="0"/>
              <a:t>CVE </a:t>
            </a:r>
            <a:r>
              <a:rPr lang="ja-JP" altLang="en-US" dirty="0"/>
              <a:t>の </a:t>
            </a:r>
            <a:r>
              <a:rPr lang="en-US" altLang="ja-JP" dirty="0"/>
              <a:t>Split </a:t>
            </a:r>
            <a:r>
              <a:rPr lang="ja-JP" altLang="en-US" dirty="0"/>
              <a:t>は、まず複数ある脆弱性の中から、元の </a:t>
            </a:r>
            <a:r>
              <a:rPr lang="en-US" altLang="ja-JP" dirty="0"/>
              <a:t>CVE </a:t>
            </a:r>
            <a:r>
              <a:rPr lang="ja-JP" altLang="en-US" dirty="0"/>
              <a:t>にどの脆弱性を紐づけるかを決めます。</a:t>
            </a:r>
            <a:endParaRPr lang="en-US" altLang="ja-JP" dirty="0"/>
          </a:p>
          <a:p>
            <a:pPr lvl="0">
              <a:defRPr/>
            </a:pPr>
            <a:r>
              <a:rPr lang="ja-JP" altLang="en-US" dirty="0"/>
              <a:t>そのあと、残りの脆弱性に対して新たに </a:t>
            </a:r>
            <a:r>
              <a:rPr lang="en-US" altLang="ja-JP" dirty="0"/>
              <a:t>CVE </a:t>
            </a:r>
            <a:r>
              <a:rPr lang="ja-JP" altLang="en-US" dirty="0"/>
              <a:t>を採番し、その </a:t>
            </a:r>
            <a:r>
              <a:rPr lang="en-US" altLang="ja-JP" dirty="0"/>
              <a:t>Description </a:t>
            </a:r>
            <a:r>
              <a:rPr lang="ja-JP" altLang="en-US" dirty="0"/>
              <a:t>に、元の </a:t>
            </a:r>
            <a:r>
              <a:rPr lang="en-US" altLang="ja-JP" dirty="0"/>
              <a:t>CVE </a:t>
            </a:r>
            <a:r>
              <a:rPr lang="ja-JP" altLang="en-US" dirty="0"/>
              <a:t>を指し示す文章を記載します。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そして元の </a:t>
            </a:r>
            <a:r>
              <a:rPr lang="en-US" altLang="ja-JP" dirty="0"/>
              <a:t>CVE </a:t>
            </a:r>
            <a:r>
              <a:rPr lang="ja-JP" altLang="en-US" dirty="0"/>
              <a:t>の </a:t>
            </a:r>
            <a:r>
              <a:rPr lang="en-US" altLang="ja-JP" dirty="0"/>
              <a:t>Description </a:t>
            </a:r>
            <a:r>
              <a:rPr lang="ja-JP" altLang="en-US" dirty="0"/>
              <a:t>には、</a:t>
            </a:r>
            <a:r>
              <a:rPr lang="en-US" altLang="ja-JP" dirty="0"/>
              <a:t>CVE </a:t>
            </a:r>
            <a:r>
              <a:rPr lang="ja-JP" altLang="en-US" dirty="0"/>
              <a:t>を </a:t>
            </a:r>
            <a:r>
              <a:rPr lang="en-US" altLang="ja-JP" dirty="0"/>
              <a:t>Split</a:t>
            </a:r>
            <a:r>
              <a:rPr lang="ja-JP" altLang="en-US" dirty="0"/>
              <a:t> した旨、また </a:t>
            </a:r>
            <a:r>
              <a:rPr lang="en-US" altLang="ja-JP" dirty="0"/>
              <a:t>Split</a:t>
            </a:r>
            <a:r>
              <a:rPr lang="ja-JP" altLang="en-US" dirty="0"/>
              <a:t>した他の </a:t>
            </a:r>
            <a:r>
              <a:rPr lang="en-US" altLang="ja-JP" dirty="0"/>
              <a:t>CVE </a:t>
            </a:r>
            <a:r>
              <a:rPr lang="ja-JP" altLang="en-US" dirty="0"/>
              <a:t>を指し示す文章を記載します。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どの脆弱性を、元となる </a:t>
            </a:r>
            <a:r>
              <a:rPr lang="en-US" altLang="ja-JP" dirty="0"/>
              <a:t>CVE </a:t>
            </a:r>
            <a:r>
              <a:rPr lang="ja-JP" altLang="en-US" dirty="0"/>
              <a:t>に紐づけるかの判断基準は、次の通りです。</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より一般的なもの</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リスクが深刻なもの</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より影響範囲の広いもの</a:t>
            </a:r>
            <a:endParaRPr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dirty="0"/>
              <a:t>情報公開時に一番上に記載されていた、など重要だと思われるもの</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48</a:t>
            </a:fld>
            <a:endParaRPr lang="en-US"/>
          </a:p>
        </p:txBody>
      </p:sp>
    </p:spTree>
    <p:extLst>
      <p:ext uri="{BB962C8B-B14F-4D97-AF65-F5344CB8AC3E}">
        <p14:creationId xmlns:p14="http://schemas.microsoft.com/office/powerpoint/2010/main" val="3947434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dirty="0"/>
              <a:t>これは </a:t>
            </a:r>
            <a:r>
              <a:rPr lang="en-US" altLang="ja-JP" dirty="0"/>
              <a:t>Split</a:t>
            </a:r>
            <a:r>
              <a:rPr lang="ja-JP" altLang="en-US" dirty="0"/>
              <a:t> の例です。</a:t>
            </a:r>
            <a:endParaRPr lang="en-US" dirty="0"/>
          </a:p>
          <a:p>
            <a:endParaRPr lang="en-US" dirty="0"/>
          </a:p>
        </p:txBody>
      </p:sp>
      <p:sp>
        <p:nvSpPr>
          <p:cNvPr id="4" name="Slide Number Placeholder 3"/>
          <p:cNvSpPr>
            <a:spLocks noGrp="1"/>
          </p:cNvSpPr>
          <p:nvPr>
            <p:ph type="sldNum" sz="quarter" idx="10"/>
          </p:nvPr>
        </p:nvSpPr>
        <p:spPr/>
        <p:txBody>
          <a:bodyPr/>
          <a:lstStyle/>
          <a:p>
            <a:fld id="{04B9FE7D-92FF-4B6B-A8EA-EB5F5B890698}" type="slidenum">
              <a:rPr lang="en-US" smtClean="0"/>
              <a:t>49</a:t>
            </a:fld>
            <a:endParaRPr lang="en-US"/>
          </a:p>
        </p:txBody>
      </p:sp>
    </p:spTree>
    <p:extLst>
      <p:ext uri="{BB962C8B-B14F-4D97-AF65-F5344CB8AC3E}">
        <p14:creationId xmlns:p14="http://schemas.microsoft.com/office/powerpoint/2010/main" val="389789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r>
              <a:rPr lang="en-US" dirty="0"/>
              <a:t>CNA </a:t>
            </a:r>
            <a:r>
              <a:rPr lang="ja-JP" altLang="en-US" dirty="0"/>
              <a:t>がどのように </a:t>
            </a:r>
            <a:r>
              <a:rPr lang="en-US" altLang="ja-JP" dirty="0"/>
              <a:t>CVE </a:t>
            </a:r>
            <a:r>
              <a:rPr lang="ja-JP" altLang="en-US" dirty="0"/>
              <a:t>ブロックを取得するかは、その </a:t>
            </a:r>
            <a:r>
              <a:rPr lang="en-US" altLang="ja-JP" dirty="0"/>
              <a:t>Root</a:t>
            </a:r>
            <a:r>
              <a:rPr lang="ja-JP" altLang="en-US" dirty="0"/>
              <a:t> が決めます。</a:t>
            </a:r>
            <a:endParaRPr lang="en-US" altLang="ja-JP" dirty="0"/>
          </a:p>
          <a:p>
            <a:r>
              <a:rPr lang="ja-JP" altLang="en-US" dirty="0"/>
              <a:t>方法としては</a:t>
            </a:r>
            <a:endParaRPr lang="en-US" altLang="ja-JP" dirty="0"/>
          </a:p>
          <a:p>
            <a:pPr marL="228600" indent="-228600">
              <a:buFont typeface="+mj-lt"/>
              <a:buAutoNum type="arabicPeriod"/>
            </a:pPr>
            <a:r>
              <a:rPr lang="en-US" dirty="0"/>
              <a:t>CNA </a:t>
            </a:r>
            <a:r>
              <a:rPr lang="ja-JP" altLang="en-US" dirty="0"/>
              <a:t>が </a:t>
            </a:r>
            <a:r>
              <a:rPr lang="en-US" altLang="ja-JP" dirty="0"/>
              <a:t>Root </a:t>
            </a:r>
            <a:r>
              <a:rPr lang="ja-JP" altLang="en-US" dirty="0"/>
              <a:t>からブロックを取得する方法</a:t>
            </a:r>
            <a:endParaRPr lang="en-US" altLang="ja-JP" dirty="0"/>
          </a:p>
          <a:p>
            <a:pPr marL="228600" indent="-228600">
              <a:buFont typeface="+mj-lt"/>
              <a:buAutoNum type="arabicPeriod"/>
            </a:pPr>
            <a:r>
              <a:rPr lang="en-US" altLang="ja-JP" dirty="0"/>
              <a:t>Secretariat </a:t>
            </a:r>
            <a:r>
              <a:rPr lang="ja-JP" altLang="en-US" dirty="0"/>
              <a:t>から取得する方法</a:t>
            </a:r>
            <a:endParaRPr lang="en-US" altLang="ja-JP" dirty="0"/>
          </a:p>
          <a:p>
            <a:r>
              <a:rPr lang="ja-JP" altLang="en-US" dirty="0"/>
              <a:t>の二つがあります。</a:t>
            </a:r>
            <a:endParaRPr lang="en-US" altLang="ja-JP" dirty="0"/>
          </a:p>
          <a:p>
            <a:endParaRPr lang="en-US" altLang="ja-JP" dirty="0"/>
          </a:p>
          <a:p>
            <a:r>
              <a:rPr lang="ja-JP" altLang="en-US" dirty="0"/>
              <a:t>次の複数のスライドで、その手順について説明します。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LT Std" pitchFamily="34" charset="0"/>
              <a:ea typeface="Verdana" pitchFamily="34" charset="0"/>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2582694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Voice Track:</a:t>
            </a:r>
          </a:p>
          <a:p>
            <a:pPr lvl="0"/>
            <a:r>
              <a:rPr lang="ja-JP" altLang="en-US" b="0" dirty="0"/>
              <a:t>次に </a:t>
            </a:r>
            <a:r>
              <a:rPr lang="en-US" altLang="ja-JP" b="0" dirty="0"/>
              <a:t>Dispute </a:t>
            </a:r>
            <a:r>
              <a:rPr lang="ja-JP" altLang="en-US" b="0" dirty="0"/>
              <a:t>について説明します。</a:t>
            </a:r>
          </a:p>
          <a:p>
            <a:pPr lvl="0"/>
            <a:r>
              <a:rPr lang="en-US" altLang="ja-JP" b="0" dirty="0"/>
              <a:t>CNA Rules </a:t>
            </a:r>
            <a:r>
              <a:rPr lang="ja-JP" altLang="en-US" b="0" dirty="0"/>
              <a:t>に基づいて </a:t>
            </a:r>
            <a:r>
              <a:rPr lang="en-US" altLang="ja-JP" b="0" dirty="0"/>
              <a:t>CVE </a:t>
            </a:r>
            <a:r>
              <a:rPr lang="ja-JP" altLang="en-US" b="0" dirty="0"/>
              <a:t>が採番された問題に対して、それがそもそも脆弱性であるのか</a:t>
            </a:r>
            <a:r>
              <a:rPr lang="ja-JP" altLang="en-US" dirty="0"/>
              <a:t>など</a:t>
            </a:r>
            <a:r>
              <a:rPr lang="ja-JP" altLang="en-US" b="0" dirty="0"/>
              <a:t>異論があった場合に、</a:t>
            </a:r>
            <a:r>
              <a:rPr lang="en-US" altLang="ja-JP" b="0" dirty="0"/>
              <a:t>Dispute</a:t>
            </a:r>
            <a:r>
              <a:rPr lang="ja-JP" altLang="en-US" b="0" dirty="0"/>
              <a:t> 処理を行います。</a:t>
            </a:r>
          </a:p>
          <a:p>
            <a:pPr lvl="0"/>
            <a:endParaRPr lang="ja-JP" altLang="en-US" b="0" dirty="0"/>
          </a:p>
          <a:p>
            <a:pPr lvl="0"/>
            <a:r>
              <a:rPr lang="ja-JP" altLang="en-US" b="0" dirty="0"/>
              <a:t>手順としては、</a:t>
            </a:r>
            <a:r>
              <a:rPr lang="en-US" altLang="ja-JP" b="0" dirty="0"/>
              <a:t>CVE </a:t>
            </a:r>
            <a:r>
              <a:rPr lang="ja-JP" altLang="en-US" b="0" dirty="0"/>
              <a:t>レコードの </a:t>
            </a:r>
            <a:r>
              <a:rPr lang="en-US" altLang="ja-JP" b="0" dirty="0"/>
              <a:t>Description </a:t>
            </a:r>
            <a:r>
              <a:rPr lang="ja-JP" altLang="en-US" b="0" dirty="0"/>
              <a:t>の最初に </a:t>
            </a:r>
            <a:r>
              <a:rPr lang="en-US" altLang="ja-JP" b="0" dirty="0"/>
              <a:t>**DISPUTE** </a:t>
            </a:r>
            <a:r>
              <a:rPr lang="ja-JP" altLang="en-US" b="0" dirty="0"/>
              <a:t>と記載し、そして </a:t>
            </a:r>
            <a:r>
              <a:rPr lang="en-US" altLang="ja-JP" b="0" dirty="0"/>
              <a:t>Description </a:t>
            </a:r>
            <a:r>
              <a:rPr lang="ja-JP" altLang="en-US" b="0" dirty="0"/>
              <a:t>の最後にその</a:t>
            </a:r>
            <a:r>
              <a:rPr lang="ja-JP" altLang="en-US" dirty="0"/>
              <a:t>理由</a:t>
            </a:r>
            <a:r>
              <a:rPr lang="ja-JP" altLang="en-US" b="0" dirty="0"/>
              <a:t>を記載します。</a:t>
            </a:r>
            <a:endParaRPr lang="en-US" b="0" dirty="0"/>
          </a:p>
          <a:p>
            <a:pPr lvl="0"/>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50</a:t>
            </a:fld>
            <a:endParaRPr lang="en-US"/>
          </a:p>
        </p:txBody>
      </p:sp>
    </p:spTree>
    <p:extLst>
      <p:ext uri="{BB962C8B-B14F-4D97-AF65-F5344CB8AC3E}">
        <p14:creationId xmlns:p14="http://schemas.microsoft.com/office/powerpoint/2010/main" val="1423621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b="0" dirty="0"/>
              <a:t>具体的事例を紹介します。</a:t>
            </a:r>
            <a:endParaRPr lang="en-US" altLang="ja-JP" b="0" dirty="0"/>
          </a:p>
          <a:p>
            <a:endParaRPr lang="en-US" b="0" dirty="0"/>
          </a:p>
          <a:p>
            <a:pPr marL="171450" indent="-171450">
              <a:buFont typeface="Wingdings" panose="05000000000000000000" pitchFamily="2" charset="2"/>
              <a:buChar char="n"/>
            </a:pPr>
            <a:r>
              <a:rPr lang="en-US" altLang="ja-JP" b="0" dirty="0"/>
              <a:t>Apache </a:t>
            </a:r>
            <a:r>
              <a:rPr lang="ja-JP" altLang="en-US" b="0" dirty="0"/>
              <a:t>は </a:t>
            </a:r>
            <a:r>
              <a:rPr lang="en-US" altLang="ja-JP" b="0" dirty="0"/>
              <a:t>Tomcat </a:t>
            </a:r>
            <a:r>
              <a:rPr lang="ja-JP" altLang="en-US" dirty="0"/>
              <a:t>の開発者です</a:t>
            </a:r>
            <a:endParaRPr lang="ja-JP" altLang="en-US" b="0" dirty="0"/>
          </a:p>
          <a:p>
            <a:pPr marL="171450" indent="-171450">
              <a:buFont typeface="Wingdings" panose="05000000000000000000" pitchFamily="2" charset="2"/>
              <a:buChar char="n"/>
            </a:pPr>
            <a:r>
              <a:rPr lang="en-US" altLang="ja-JP" b="0" dirty="0"/>
              <a:t>Red Hat </a:t>
            </a:r>
            <a:r>
              <a:rPr lang="ja-JP" altLang="en-US" b="0" dirty="0"/>
              <a:t>は </a:t>
            </a:r>
            <a:r>
              <a:rPr lang="en-US" altLang="ja-JP" b="0" dirty="0"/>
              <a:t>Tomcat </a:t>
            </a:r>
            <a:r>
              <a:rPr lang="ja-JP" altLang="en-US" b="0" dirty="0"/>
              <a:t>を </a:t>
            </a:r>
            <a:r>
              <a:rPr lang="en-US" altLang="ja-JP" b="0" dirty="0"/>
              <a:t>JBoss </a:t>
            </a:r>
            <a:r>
              <a:rPr lang="ja-JP" altLang="en-US" b="0" dirty="0"/>
              <a:t>製品で使用しています</a:t>
            </a:r>
          </a:p>
          <a:p>
            <a:pPr marL="171450" indent="-171450">
              <a:buFont typeface="Wingdings" panose="05000000000000000000" pitchFamily="2" charset="2"/>
              <a:buChar char="n"/>
            </a:pPr>
            <a:r>
              <a:rPr lang="en-US" altLang="ja-JP" dirty="0"/>
              <a:t>Red Hat </a:t>
            </a:r>
            <a:r>
              <a:rPr lang="ja-JP" altLang="en-US" b="0" dirty="0"/>
              <a:t>は </a:t>
            </a:r>
            <a:r>
              <a:rPr lang="en-US" altLang="ja-JP" b="0" dirty="0"/>
              <a:t>Tomcat </a:t>
            </a:r>
            <a:r>
              <a:rPr lang="ja-JP" altLang="en-US" b="0" dirty="0"/>
              <a:t>に脆弱性が存在すると考えていましたが、</a:t>
            </a:r>
            <a:r>
              <a:rPr lang="en-US" altLang="ja-JP" b="0" dirty="0"/>
              <a:t>Apache </a:t>
            </a:r>
            <a:r>
              <a:rPr lang="ja-JP" altLang="en-US" b="0" dirty="0"/>
              <a:t>は存在しないと言いました</a:t>
            </a:r>
          </a:p>
          <a:p>
            <a:pPr marL="171450" indent="-171450">
              <a:buFont typeface="Wingdings" panose="05000000000000000000" pitchFamily="2" charset="2"/>
              <a:buChar char="n"/>
            </a:pPr>
            <a:r>
              <a:rPr lang="en-US" altLang="ja-JP" dirty="0"/>
              <a:t>Red Hat </a:t>
            </a:r>
            <a:r>
              <a:rPr lang="ja-JP" altLang="en-US" b="0" dirty="0"/>
              <a:t>は調整のために </a:t>
            </a:r>
            <a:r>
              <a:rPr lang="en-US" altLang="ja-JP" b="0" dirty="0"/>
              <a:t>CVE </a:t>
            </a:r>
            <a:r>
              <a:rPr lang="ja-JP" altLang="en-US" b="0" dirty="0"/>
              <a:t>が必要であったため、その </a:t>
            </a:r>
            <a:r>
              <a:rPr lang="en-US" altLang="ja-JP" b="0" dirty="0"/>
              <a:t>CVE </a:t>
            </a:r>
            <a:r>
              <a:rPr lang="ja-JP" altLang="en-US" b="0" dirty="0"/>
              <a:t>は</a:t>
            </a:r>
            <a:r>
              <a:rPr lang="en-US" altLang="ja-JP" b="0" dirty="0"/>
              <a:t>Dispute</a:t>
            </a:r>
            <a:r>
              <a:rPr lang="ja-JP" altLang="en-US" b="0" dirty="0"/>
              <a:t> と</a:t>
            </a:r>
            <a:r>
              <a:rPr lang="ja-JP" altLang="en-US" dirty="0"/>
              <a:t>なり</a:t>
            </a:r>
            <a:r>
              <a:rPr lang="ja-JP" altLang="en-US" b="0" dirty="0"/>
              <a:t>ました</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51</a:t>
            </a:fld>
            <a:endParaRPr lang="en-US"/>
          </a:p>
        </p:txBody>
      </p:sp>
    </p:spTree>
    <p:extLst>
      <p:ext uri="{BB962C8B-B14F-4D97-AF65-F5344CB8AC3E}">
        <p14:creationId xmlns:p14="http://schemas.microsoft.com/office/powerpoint/2010/main" val="1517319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sz="1200" kern="1200" dirty="0">
                <a:solidFill>
                  <a:schemeClr val="tx1"/>
                </a:solidFill>
                <a:effectLst/>
                <a:latin typeface="+mn-lt"/>
                <a:ea typeface="+mn-ea"/>
                <a:cs typeface="+mn-cs"/>
              </a:rPr>
              <a:t>Dispute</a:t>
            </a:r>
            <a:r>
              <a:rPr lang="ja-JP" altLang="en-US" sz="1200" kern="1200" dirty="0">
                <a:solidFill>
                  <a:schemeClr val="tx1"/>
                </a:solidFill>
                <a:effectLst/>
                <a:latin typeface="+mn-lt"/>
                <a:ea typeface="+mn-ea"/>
                <a:cs typeface="+mn-cs"/>
              </a:rPr>
              <a:t> の問題が </a:t>
            </a:r>
            <a:r>
              <a:rPr lang="en-US" altLang="ja-JP" sz="1200" kern="1200" dirty="0">
                <a:solidFill>
                  <a:schemeClr val="tx1"/>
                </a:solidFill>
                <a:effectLst/>
                <a:latin typeface="+mn-lt"/>
                <a:ea typeface="+mn-ea"/>
                <a:cs typeface="+mn-cs"/>
              </a:rPr>
              <a:t>Root</a:t>
            </a:r>
            <a:r>
              <a:rPr lang="ja-JP" altLang="en-US" sz="1200" kern="1200" dirty="0">
                <a:solidFill>
                  <a:schemeClr val="tx1"/>
                </a:solidFill>
                <a:effectLst/>
                <a:latin typeface="+mn-lt"/>
                <a:ea typeface="+mn-ea"/>
                <a:cs typeface="+mn-cs"/>
              </a:rPr>
              <a:t> </a:t>
            </a:r>
            <a:r>
              <a:rPr lang="ja-JP" altLang="en-US" dirty="0"/>
              <a:t>にエスカレーションされる場合について触れておきます。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52</a:t>
            </a:fld>
            <a:endParaRPr lang="en-US"/>
          </a:p>
        </p:txBody>
      </p:sp>
    </p:spTree>
    <p:extLst>
      <p:ext uri="{BB962C8B-B14F-4D97-AF65-F5344CB8AC3E}">
        <p14:creationId xmlns:p14="http://schemas.microsoft.com/office/powerpoint/2010/main" val="2430696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lvl="0">
              <a:defRPr/>
            </a:pPr>
            <a:r>
              <a:rPr lang="en-US" altLang="ja-JP" dirty="0"/>
              <a:t>Dispute</a:t>
            </a:r>
            <a:r>
              <a:rPr lang="ja-JP" altLang="en-US" dirty="0"/>
              <a:t> の依頼者は、</a:t>
            </a:r>
            <a:r>
              <a:rPr lang="en-US" altLang="ja-JP" dirty="0"/>
              <a:t>CNA</a:t>
            </a:r>
            <a:r>
              <a:rPr lang="ja-JP" altLang="en-US" dirty="0"/>
              <a:t> が </a:t>
            </a:r>
            <a:r>
              <a:rPr lang="en-US" altLang="ja-JP" dirty="0"/>
              <a:t>Dispute</a:t>
            </a:r>
            <a:r>
              <a:rPr lang="ja-JP" altLang="en-US" dirty="0"/>
              <a:t> に反対している、または</a:t>
            </a:r>
            <a:r>
              <a:rPr lang="ja-JP" altLang="en-US" dirty="0">
                <a:solidFill>
                  <a:srgbClr val="FF0000"/>
                </a:solidFill>
              </a:rPr>
              <a:t> </a:t>
            </a:r>
            <a:r>
              <a:rPr lang="en-US" altLang="ja-JP" dirty="0"/>
              <a:t>CNA </a:t>
            </a:r>
            <a:r>
              <a:rPr lang="ja-JP" altLang="en-US" dirty="0"/>
              <a:t>からの返信が無い場合には、問題を </a:t>
            </a:r>
            <a:r>
              <a:rPr lang="en-US" altLang="ja-JP" dirty="0"/>
              <a:t>Root </a:t>
            </a:r>
            <a:r>
              <a:rPr lang="ja-JP" altLang="en-US" dirty="0"/>
              <a:t>にエスカレーションしてください。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Root </a:t>
            </a:r>
            <a:r>
              <a:rPr lang="ja-JP" altLang="en-US" dirty="0"/>
              <a:t>は </a:t>
            </a:r>
            <a:r>
              <a:rPr lang="en-US" altLang="ja-JP" dirty="0"/>
              <a:t>CNA </a:t>
            </a:r>
            <a:r>
              <a:rPr lang="ja-JP" altLang="en-US" dirty="0"/>
              <a:t>の判断理由を確認した後、</a:t>
            </a:r>
            <a:r>
              <a:rPr lang="en-US" altLang="ja-JP" dirty="0"/>
              <a:t>Dispute </a:t>
            </a:r>
            <a:r>
              <a:rPr lang="ja-JP" altLang="en-US" dirty="0"/>
              <a:t>するかどうかを判断し、結果を両者に伝えます。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53</a:t>
            </a:fld>
            <a:endParaRPr lang="en-US"/>
          </a:p>
        </p:txBody>
      </p:sp>
    </p:spTree>
    <p:extLst>
      <p:ext uri="{BB962C8B-B14F-4D97-AF65-F5344CB8AC3E}">
        <p14:creationId xmlns:p14="http://schemas.microsoft.com/office/powerpoint/2010/main" val="3728504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b="0" dirty="0"/>
              <a:t>CVE </a:t>
            </a:r>
            <a:r>
              <a:rPr lang="ja-JP" altLang="en-US" b="0" dirty="0"/>
              <a:t>の有効期限について説明します。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54</a:t>
            </a:fld>
            <a:endParaRPr lang="en-US"/>
          </a:p>
        </p:txBody>
      </p:sp>
    </p:spTree>
    <p:extLst>
      <p:ext uri="{BB962C8B-B14F-4D97-AF65-F5344CB8AC3E}">
        <p14:creationId xmlns:p14="http://schemas.microsoft.com/office/powerpoint/2010/main" val="1428603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たとえ未公開であっても、脆弱性に採番された </a:t>
            </a:r>
            <a:r>
              <a:rPr lang="en-US" altLang="ja-JP" dirty="0"/>
              <a:t>CVE </a:t>
            </a:r>
            <a:r>
              <a:rPr lang="ja-JP" altLang="en-US" dirty="0"/>
              <a:t>は期限切れになることはありません。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しかし、どの脆弱性にも採番されなかった未使用の </a:t>
            </a:r>
            <a:r>
              <a:rPr lang="en-US" altLang="ja-JP" dirty="0"/>
              <a:t>CVE </a:t>
            </a:r>
            <a:r>
              <a:rPr lang="ja-JP" altLang="en-US" dirty="0"/>
              <a:t>は、その年の終わりに期限切れとなります。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各 </a:t>
            </a:r>
            <a:r>
              <a:rPr lang="en-US" altLang="ja-JP" dirty="0"/>
              <a:t>CNA </a:t>
            </a:r>
            <a:r>
              <a:rPr lang="ja-JP" altLang="en-US" dirty="0"/>
              <a:t>は使用する予定がない </a:t>
            </a:r>
            <a:r>
              <a:rPr lang="en-US" altLang="ja-JP" dirty="0"/>
              <a:t>CVE </a:t>
            </a:r>
            <a:r>
              <a:rPr lang="ja-JP" altLang="en-US" dirty="0"/>
              <a:t>を</a:t>
            </a:r>
            <a:r>
              <a:rPr lang="en-US" altLang="ja-JP" dirty="0"/>
              <a:t>Root</a:t>
            </a:r>
            <a:r>
              <a:rPr lang="ja-JP" altLang="en-US" dirty="0"/>
              <a:t> に伝え、</a:t>
            </a:r>
            <a:r>
              <a:rPr lang="en-US" altLang="ja-JP" dirty="0"/>
              <a:t>Secretariat</a:t>
            </a:r>
            <a:r>
              <a:rPr lang="ja-JP" altLang="en-US" dirty="0"/>
              <a:t> がそれらの </a:t>
            </a:r>
            <a:r>
              <a:rPr lang="en-US" altLang="ja-JP" dirty="0"/>
              <a:t>CVE </a:t>
            </a:r>
            <a:r>
              <a:rPr lang="ja-JP" altLang="en-US" dirty="0"/>
              <a:t>に対して </a:t>
            </a:r>
            <a:r>
              <a:rPr lang="en-US" altLang="ja-JP" dirty="0"/>
              <a:t>Reject</a:t>
            </a:r>
            <a:r>
              <a:rPr lang="ja-JP" altLang="en-US" dirty="0"/>
              <a:t> 処理を行います。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55</a:t>
            </a:fld>
            <a:endParaRPr lang="en-US"/>
          </a:p>
        </p:txBody>
      </p:sp>
    </p:spTree>
    <p:extLst>
      <p:ext uri="{BB962C8B-B14F-4D97-AF65-F5344CB8AC3E}">
        <p14:creationId xmlns:p14="http://schemas.microsoft.com/office/powerpoint/2010/main" val="1948433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例を説明します。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この </a:t>
            </a:r>
            <a:r>
              <a:rPr lang="en-US" altLang="ja-JP" b="0" dirty="0"/>
              <a:t>CNA </a:t>
            </a:r>
            <a:r>
              <a:rPr lang="ja-JP" altLang="en-US" b="0" dirty="0"/>
              <a:t>には</a:t>
            </a:r>
            <a:r>
              <a:rPr lang="en-US" altLang="ja-JP" b="0" dirty="0"/>
              <a:t>10</a:t>
            </a:r>
            <a:r>
              <a:rPr lang="ja-JP" altLang="en-US" b="0" dirty="0"/>
              <a:t>個の </a:t>
            </a:r>
            <a:r>
              <a:rPr lang="en-US" altLang="ja-JP" b="0" dirty="0"/>
              <a:t>CVE </a:t>
            </a:r>
            <a:r>
              <a:rPr lang="ja-JP" altLang="en-US" b="0" dirty="0"/>
              <a:t>が割り当てられています。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その内</a:t>
            </a:r>
            <a:r>
              <a:rPr lang="en-US" altLang="ja-JP" b="0" dirty="0"/>
              <a:t>4</a:t>
            </a:r>
            <a:r>
              <a:rPr lang="ja-JP" altLang="en-US" b="0" dirty="0"/>
              <a:t>つが</a:t>
            </a:r>
            <a:r>
              <a:rPr lang="en-US" altLang="ja-JP" b="0" dirty="0"/>
              <a:t>CVE List </a:t>
            </a:r>
            <a:r>
              <a:rPr lang="ja-JP" altLang="en-US" b="0" dirty="0"/>
              <a:t>で情報公開されて</a:t>
            </a:r>
            <a:r>
              <a:rPr lang="ja-JP" altLang="en-US" dirty="0"/>
              <a:t>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残りの</a:t>
            </a:r>
            <a:r>
              <a:rPr lang="en-US" altLang="ja-JP" dirty="0"/>
              <a:t>6</a:t>
            </a:r>
            <a:r>
              <a:rPr lang="ja-JP" altLang="en-US" dirty="0"/>
              <a:t>つの </a:t>
            </a:r>
            <a:r>
              <a:rPr lang="en-US" altLang="ja-JP" dirty="0"/>
              <a:t>CVE </a:t>
            </a:r>
            <a:r>
              <a:rPr lang="ja-JP" altLang="en-US" dirty="0"/>
              <a:t>の内、</a:t>
            </a:r>
            <a:r>
              <a:rPr lang="en-US" altLang="ja-JP" dirty="0"/>
              <a:t>2</a:t>
            </a:r>
            <a:r>
              <a:rPr lang="ja-JP" altLang="en-US" b="0" dirty="0"/>
              <a:t>つは採番済みで情報公開を待っている状態で、</a:t>
            </a:r>
            <a:r>
              <a:rPr lang="en-US" altLang="ja-JP" dirty="0"/>
              <a:t>4</a:t>
            </a:r>
            <a:r>
              <a:rPr lang="ja-JP" altLang="en-US" b="0" dirty="0"/>
              <a:t>つは採番されていません。</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この未使用の</a:t>
            </a:r>
            <a:r>
              <a:rPr lang="en-US" altLang="ja-JP" b="0" dirty="0"/>
              <a:t>4</a:t>
            </a:r>
            <a:r>
              <a:rPr lang="ja-JP" altLang="en-US" b="0" dirty="0"/>
              <a:t>つの </a:t>
            </a:r>
            <a:r>
              <a:rPr lang="en-US" altLang="ja-JP" b="0" dirty="0"/>
              <a:t>CVE </a:t>
            </a:r>
            <a:r>
              <a:rPr lang="ja-JP" altLang="en-US" b="0" dirty="0"/>
              <a:t>は、年の終わりに期限切れとなります。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この場合、未使用の </a:t>
            </a:r>
            <a:r>
              <a:rPr lang="en-US" altLang="ja-JP" b="0" dirty="0"/>
              <a:t>4</a:t>
            </a:r>
            <a:r>
              <a:rPr lang="ja-JP" altLang="en-US" b="0" dirty="0"/>
              <a:t>つの </a:t>
            </a:r>
            <a:r>
              <a:rPr lang="en-US" altLang="ja-JP" b="0" dirty="0"/>
              <a:t>CVE </a:t>
            </a:r>
            <a:r>
              <a:rPr lang="ja-JP" altLang="en-US" dirty="0"/>
              <a:t>を </a:t>
            </a:r>
            <a:r>
              <a:rPr lang="en-US" altLang="ja-JP" b="0" dirty="0"/>
              <a:t>Secretariat</a:t>
            </a:r>
            <a:r>
              <a:rPr lang="ja-JP" altLang="en-US" b="0" dirty="0"/>
              <a:t> に通知</a:t>
            </a:r>
            <a:r>
              <a:rPr lang="ja-JP" altLang="en-US" dirty="0"/>
              <a:t>し</a:t>
            </a:r>
            <a:r>
              <a:rPr lang="ja-JP" altLang="en-US" b="0" dirty="0"/>
              <a:t>、</a:t>
            </a:r>
            <a:r>
              <a:rPr lang="en-US" altLang="ja-JP" b="0" dirty="0"/>
              <a:t>Secretariat</a:t>
            </a:r>
            <a:r>
              <a:rPr lang="ja-JP" altLang="en-US" b="0" dirty="0"/>
              <a:t> はその </a:t>
            </a:r>
            <a:r>
              <a:rPr lang="en-US" altLang="ja-JP" b="0" dirty="0"/>
              <a:t>CVE</a:t>
            </a:r>
            <a:r>
              <a:rPr lang="ja-JP" altLang="en-US" b="0" dirty="0"/>
              <a:t> を </a:t>
            </a:r>
            <a:r>
              <a:rPr lang="en-US" altLang="ja-JP" b="0" dirty="0"/>
              <a:t>Reject</a:t>
            </a:r>
            <a:r>
              <a:rPr lang="ja-JP" altLang="en-US" b="0" dirty="0"/>
              <a:t> します。</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56</a:t>
            </a:fld>
            <a:endParaRPr lang="en-US"/>
          </a:p>
        </p:txBody>
      </p:sp>
    </p:spTree>
    <p:extLst>
      <p:ext uri="{BB962C8B-B14F-4D97-AF65-F5344CB8AC3E}">
        <p14:creationId xmlns:p14="http://schemas.microsoft.com/office/powerpoint/2010/main" val="2078231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CNA </a:t>
            </a:r>
            <a:r>
              <a:rPr lang="ja-JP" altLang="en-US" dirty="0"/>
              <a:t>は、</a:t>
            </a:r>
            <a:r>
              <a:rPr lang="ja-JP" altLang="en-US" b="0" dirty="0"/>
              <a:t>未使用の </a:t>
            </a:r>
            <a:r>
              <a:rPr lang="en-US" altLang="ja-JP" b="0" dirty="0"/>
              <a:t>CVE </a:t>
            </a:r>
            <a:r>
              <a:rPr lang="ja-JP" altLang="en-US" b="0" dirty="0"/>
              <a:t>を年の終わりに返却します。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57</a:t>
            </a:fld>
            <a:endParaRPr lang="en-US"/>
          </a:p>
        </p:txBody>
      </p:sp>
    </p:spTree>
    <p:extLst>
      <p:ext uri="{BB962C8B-B14F-4D97-AF65-F5344CB8AC3E}">
        <p14:creationId xmlns:p14="http://schemas.microsoft.com/office/powerpoint/2010/main" val="798821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Secretariat</a:t>
            </a:r>
            <a:r>
              <a:rPr lang="ja-JP" altLang="en-US" dirty="0"/>
              <a:t> は </a:t>
            </a:r>
            <a:r>
              <a:rPr lang="en-US" altLang="ja-JP" dirty="0"/>
              <a:t>Master CVE List </a:t>
            </a:r>
            <a:r>
              <a:rPr lang="ja-JP" altLang="en-US" dirty="0"/>
              <a:t>を更新します。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58</a:t>
            </a:fld>
            <a:endParaRPr lang="en-US"/>
          </a:p>
        </p:txBody>
      </p:sp>
    </p:spTree>
    <p:extLst>
      <p:ext uri="{BB962C8B-B14F-4D97-AF65-F5344CB8AC3E}">
        <p14:creationId xmlns:p14="http://schemas.microsoft.com/office/powerpoint/2010/main" val="1002636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ja-JP" altLang="en-US" b="0" dirty="0"/>
              <a:t>これは </a:t>
            </a:r>
            <a:r>
              <a:rPr lang="en-US" altLang="ja-JP" b="0" dirty="0"/>
              <a:t>Reject</a:t>
            </a:r>
            <a:r>
              <a:rPr lang="ja-JP" altLang="en-US" b="0" dirty="0"/>
              <a:t> 処理済みの </a:t>
            </a:r>
            <a:r>
              <a:rPr lang="en-US" altLang="ja-JP" b="0" dirty="0"/>
              <a:t>CVE </a:t>
            </a:r>
            <a:r>
              <a:rPr lang="ja-JP" altLang="en-US" dirty="0"/>
              <a:t>の</a:t>
            </a:r>
            <a:r>
              <a:rPr lang="ja-JP" altLang="en-US" b="0" dirty="0"/>
              <a:t>例です。</a:t>
            </a:r>
            <a:endParaRPr lang="en-US" b="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59</a:t>
            </a:fld>
            <a:endParaRPr lang="en-US"/>
          </a:p>
        </p:txBody>
      </p:sp>
    </p:spTree>
    <p:extLst>
      <p:ext uri="{BB962C8B-B14F-4D97-AF65-F5344CB8AC3E}">
        <p14:creationId xmlns:p14="http://schemas.microsoft.com/office/powerpoint/2010/main" val="268733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a:t>
            </a:r>
          </a:p>
          <a:p>
            <a:r>
              <a:rPr lang="ja-JP" altLang="en-US" dirty="0"/>
              <a:t>まず一つめの、 </a:t>
            </a:r>
            <a:r>
              <a:rPr lang="en-US" altLang="ja-JP" dirty="0"/>
              <a:t>Root </a:t>
            </a:r>
            <a:r>
              <a:rPr lang="ja-JP" altLang="en-US" dirty="0"/>
              <a:t>から </a:t>
            </a:r>
            <a:r>
              <a:rPr lang="en-US" altLang="ja-JP" dirty="0"/>
              <a:t>CNA </a:t>
            </a:r>
            <a:r>
              <a:rPr lang="ja-JP" altLang="en-US" dirty="0"/>
              <a:t>に </a:t>
            </a:r>
            <a:r>
              <a:rPr lang="en-US" altLang="ja-JP" dirty="0"/>
              <a:t>CVE </a:t>
            </a:r>
            <a:r>
              <a:rPr lang="ja-JP" altLang="en-US" dirty="0"/>
              <a:t>ブロックを提供する方法について説明します。</a:t>
            </a:r>
            <a:endParaRPr lang="en-US" altLang="ja-JP" dirty="0"/>
          </a:p>
          <a:p>
            <a:r>
              <a:rPr lang="en-US" altLang="ja-JP" dirty="0"/>
              <a:t>Root </a:t>
            </a:r>
            <a:r>
              <a:rPr lang="ja-JP" altLang="en-US" dirty="0"/>
              <a:t>が </a:t>
            </a:r>
            <a:r>
              <a:rPr lang="en-US" altLang="ja-JP" dirty="0"/>
              <a:t>Secretariat </a:t>
            </a:r>
            <a:r>
              <a:rPr lang="ja-JP" altLang="en-US" dirty="0"/>
              <a:t>に </a:t>
            </a:r>
            <a:r>
              <a:rPr lang="en-US" altLang="ja-JP" dirty="0"/>
              <a:t>CVE </a:t>
            </a:r>
            <a:r>
              <a:rPr lang="ja-JP" altLang="en-US" dirty="0"/>
              <a:t>ブロックをリクエストし、</a:t>
            </a:r>
            <a:r>
              <a:rPr lang="en-US" altLang="ja-JP" dirty="0"/>
              <a:t>Secretariat </a:t>
            </a:r>
            <a:r>
              <a:rPr lang="ja-JP" altLang="en-US" dirty="0"/>
              <a:t>が </a:t>
            </a:r>
            <a:r>
              <a:rPr lang="en-US" altLang="ja-JP" dirty="0"/>
              <a:t>Root </a:t>
            </a:r>
            <a:r>
              <a:rPr lang="ja-JP" altLang="en-US" dirty="0"/>
              <a:t>にブロックを割り当てます。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4107204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a:t>
            </a:r>
          </a:p>
          <a:p>
            <a:r>
              <a:rPr lang="en-US" altLang="ja-JP" dirty="0"/>
              <a:t>CNA</a:t>
            </a:r>
            <a:r>
              <a:rPr lang="ja-JP" altLang="en-US"/>
              <a:t> プロセスの</a:t>
            </a:r>
            <a:r>
              <a:rPr lang="ja-JP" altLang="en-US" dirty="0"/>
              <a:t>概要に関する</a:t>
            </a:r>
            <a:r>
              <a:rPr lang="ja-JP" altLang="en-US" b="0" dirty="0"/>
              <a:t>説明は以上です。</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60</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 </a:t>
            </a:r>
            <a:r>
              <a:rPr lang="ja-JP" altLang="en-US" dirty="0"/>
              <a:t>が </a:t>
            </a:r>
            <a:r>
              <a:rPr lang="en-US" altLang="ja-JP" dirty="0"/>
              <a:t>Root </a:t>
            </a:r>
            <a:r>
              <a:rPr lang="ja-JP" altLang="en-US" dirty="0"/>
              <a:t>に </a:t>
            </a:r>
            <a:r>
              <a:rPr lang="en-US" altLang="ja-JP" dirty="0"/>
              <a:t>CVE </a:t>
            </a:r>
            <a:r>
              <a:rPr lang="ja-JP" altLang="en-US" dirty="0"/>
              <a:t>ブロックをリクエストします。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Root </a:t>
            </a:r>
            <a:r>
              <a:rPr lang="ja-JP" altLang="en-US" dirty="0"/>
              <a:t>は 各 </a:t>
            </a:r>
            <a:r>
              <a:rPr lang="en-US" altLang="ja-JP" dirty="0"/>
              <a:t>CNA </a:t>
            </a:r>
            <a:r>
              <a:rPr lang="ja-JP" altLang="en-US" dirty="0"/>
              <a:t>にブロックを割り当てます。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246003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a:t>
            </a:r>
          </a:p>
          <a:p>
            <a:pPr>
              <a:defRPr/>
            </a:pPr>
            <a:r>
              <a:rPr lang="ja-JP" altLang="en-US" dirty="0"/>
              <a:t>二つ目の、 </a:t>
            </a:r>
            <a:r>
              <a:rPr lang="en-US" altLang="ja-JP" dirty="0"/>
              <a:t>CNA </a:t>
            </a:r>
            <a:r>
              <a:rPr lang="ja-JP" altLang="en-US" dirty="0"/>
              <a:t>が </a:t>
            </a:r>
            <a:r>
              <a:rPr lang="en-US" altLang="ja-JP" dirty="0"/>
              <a:t>Secretariat </a:t>
            </a:r>
            <a:r>
              <a:rPr lang="ja-JP" altLang="en-US" dirty="0"/>
              <a:t>から </a:t>
            </a:r>
            <a:r>
              <a:rPr lang="en-US" altLang="ja-JP" dirty="0"/>
              <a:t>CVE </a:t>
            </a:r>
            <a:r>
              <a:rPr lang="ja-JP" altLang="en-US" dirty="0"/>
              <a:t>ブロックを取得する方法においては、この図のように、</a:t>
            </a:r>
            <a:r>
              <a:rPr lang="en-US" altLang="ja-JP" dirty="0"/>
              <a:t> Secretariat </a:t>
            </a:r>
            <a:r>
              <a:rPr lang="ja-JP" altLang="en-US" dirty="0"/>
              <a:t>がブロックを直接 </a:t>
            </a:r>
            <a:r>
              <a:rPr lang="en-US" altLang="ja-JP" dirty="0"/>
              <a:t>CNA</a:t>
            </a:r>
            <a:r>
              <a:rPr lang="ja-JP" altLang="en-US" dirty="0"/>
              <a:t> に割り当てます。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71669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a:t>
            </a:r>
          </a:p>
          <a:p>
            <a:r>
              <a:rPr lang="ja-JP" altLang="en-US" b="0" dirty="0"/>
              <a:t>申請する </a:t>
            </a:r>
            <a:r>
              <a:rPr lang="en-US" altLang="ja-JP" b="0" dirty="0"/>
              <a:t>CVE </a:t>
            </a:r>
            <a:r>
              <a:rPr lang="ja-JP" altLang="en-US" b="0" dirty="0"/>
              <a:t>の数は、</a:t>
            </a:r>
            <a:r>
              <a:rPr lang="en-US" altLang="ja-JP" b="0" dirty="0"/>
              <a:t>Root </a:t>
            </a:r>
            <a:r>
              <a:rPr lang="ja-JP" altLang="en-US" dirty="0"/>
              <a:t>と</a:t>
            </a:r>
            <a:r>
              <a:rPr lang="ja-JP" altLang="en-US" b="0" dirty="0"/>
              <a:t>相談して決めてください。</a:t>
            </a:r>
          </a:p>
          <a:p>
            <a:r>
              <a:rPr lang="ja-JP" altLang="en-US" b="0" dirty="0"/>
              <a:t>通常多くの組織において、</a:t>
            </a:r>
            <a:r>
              <a:rPr lang="en-US" altLang="ja-JP" b="0" dirty="0"/>
              <a:t>1</a:t>
            </a:r>
            <a:r>
              <a:rPr lang="ja-JP" altLang="en-US" b="0" dirty="0"/>
              <a:t>年間で採番に使用するくらいの量の </a:t>
            </a:r>
            <a:r>
              <a:rPr lang="en-US" altLang="ja-JP" b="0" dirty="0"/>
              <a:t>CVE </a:t>
            </a:r>
            <a:r>
              <a:rPr lang="ja-JP" altLang="en-US" b="0" dirty="0"/>
              <a:t>を申請し、保持していることが多いです。</a:t>
            </a:r>
          </a:p>
          <a:p>
            <a:r>
              <a:rPr lang="ja-JP" altLang="en-US" b="0" dirty="0"/>
              <a:t>手持ちの </a:t>
            </a:r>
            <a:r>
              <a:rPr lang="en-US" altLang="ja-JP" b="0" dirty="0"/>
              <a:t>CVE </a:t>
            </a:r>
            <a:r>
              <a:rPr lang="ja-JP" altLang="en-US" b="0" dirty="0"/>
              <a:t>が減った場合や、次の年に使用する </a:t>
            </a:r>
            <a:r>
              <a:rPr lang="en-US" altLang="ja-JP" b="0" dirty="0"/>
              <a:t>CVE </a:t>
            </a:r>
            <a:r>
              <a:rPr lang="ja-JP" altLang="en-US" b="0" dirty="0"/>
              <a:t>を取得する必要がある場合は、</a:t>
            </a:r>
            <a:r>
              <a:rPr lang="ja-JP" altLang="en-US" dirty="0"/>
              <a:t> </a:t>
            </a:r>
            <a:r>
              <a:rPr lang="en-US" altLang="ja-JP" b="0" dirty="0"/>
              <a:t>CVE </a:t>
            </a:r>
            <a:r>
              <a:rPr lang="ja-JP" altLang="en-US" b="0" dirty="0"/>
              <a:t>ブロックの申請を行ってください。</a:t>
            </a:r>
          </a:p>
          <a:p>
            <a:r>
              <a:rPr lang="ja-JP" altLang="en-US" b="0" dirty="0"/>
              <a:t>翌年用の </a:t>
            </a:r>
            <a:r>
              <a:rPr lang="en-US" altLang="ja-JP" b="0" dirty="0"/>
              <a:t>CVE </a:t>
            </a:r>
            <a:r>
              <a:rPr lang="ja-JP" altLang="en-US" b="0" dirty="0"/>
              <a:t>は、</a:t>
            </a:r>
            <a:r>
              <a:rPr lang="en-US" altLang="ja-JP" b="0" dirty="0"/>
              <a:t>12</a:t>
            </a:r>
            <a:r>
              <a:rPr lang="ja-JP" altLang="en-US" b="0" dirty="0"/>
              <a:t>月に申請を行います。</a:t>
            </a:r>
            <a:endParaRPr lang="en-US" b="0" dirty="0"/>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800998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15697" y="6327030"/>
            <a:ext cx="76935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9" name="Slide Number Placeholder 5">
            <a:extLst>
              <a:ext uri="{FF2B5EF4-FFF2-40B4-BE49-F238E27FC236}">
                <a16:creationId xmlns:a16="http://schemas.microsoft.com/office/drawing/2014/main" id="{91F10D94-E108-4284-878A-C8498E8D90F8}"/>
              </a:ext>
            </a:extLst>
          </p:cNvPr>
          <p:cNvSpPr txBox="1">
            <a:spLocks/>
          </p:cNvSpPr>
          <p:nvPr userDrawn="1"/>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Tree>
    <p:extLst>
      <p:ext uri="{BB962C8B-B14F-4D97-AF65-F5344CB8AC3E}">
        <p14:creationId xmlns:p14="http://schemas.microsoft.com/office/powerpoint/2010/main" val="389917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cveform.mitre.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hyperlink" Target="http://www.example.com/security-advisory-1"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hyperlink" Target="https://cve.mitre.org/"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8.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comments" Target="../comments/comment2.xml"/><Relationship Id="rId5" Type="http://schemas.openxmlformats.org/officeDocument/2006/relationships/image" Target="../media/image8.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8.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8.png"/><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CNA Processes</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4" name="Audio 3">
            <a:hlinkClick r:id="" action="ppaction://media"/>
            <a:extLst>
              <a:ext uri="{FF2B5EF4-FFF2-40B4-BE49-F238E27FC236}">
                <a16:creationId xmlns:a16="http://schemas.microsoft.com/office/drawing/2014/main" id="{64F5B350-C5E3-4A35-A2B2-22354ABFA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444779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Each Root CNA will have their own method of receiving and processing block requests</a:t>
            </a:r>
          </a:p>
          <a:p>
            <a:r>
              <a:rPr lang="en-US" dirty="0"/>
              <a:t>Your Parent CNA should provide you with instructions on how to request blocks of CVE IDs  </a:t>
            </a:r>
          </a:p>
          <a:p>
            <a:r>
              <a:rPr lang="en-US" dirty="0"/>
              <a:t>For example, if your parent CNA is the Program Root CNA (currently MITRE), there is web form for these requests</a:t>
            </a:r>
          </a:p>
          <a:p>
            <a:pPr lvl="1"/>
            <a:r>
              <a:rPr lang="en-US" dirty="0">
                <a:hlinkClick r:id="rId5"/>
              </a:rPr>
              <a:t>https://cveform.mitre.org/</a:t>
            </a:r>
            <a:endParaRPr lang="en-US" dirty="0"/>
          </a:p>
          <a:p>
            <a:pPr lvl="1"/>
            <a:endParaRPr lang="en-US" dirty="0"/>
          </a:p>
        </p:txBody>
      </p:sp>
      <p:sp>
        <p:nvSpPr>
          <p:cNvPr id="2" name="Title 1"/>
          <p:cNvSpPr>
            <a:spLocks noGrp="1"/>
          </p:cNvSpPr>
          <p:nvPr>
            <p:ph type="title"/>
          </p:nvPr>
        </p:nvSpPr>
        <p:spPr/>
        <p:txBody>
          <a:bodyPr/>
          <a:lstStyle/>
          <a:p>
            <a:r>
              <a:rPr lang="en-US" dirty="0"/>
              <a:t>Contact Details Vary by CNA</a:t>
            </a:r>
          </a:p>
        </p:txBody>
      </p:sp>
      <p:pic>
        <p:nvPicPr>
          <p:cNvPr id="6" name="Audio 5">
            <a:hlinkClick r:id="" action="ppaction://media"/>
            <a:extLst>
              <a:ext uri="{FF2B5EF4-FFF2-40B4-BE49-F238E27FC236}">
                <a16:creationId xmlns:a16="http://schemas.microsoft.com/office/drawing/2014/main" id="{38B69925-CFDF-414E-B78C-4E3E0C4793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1594169"/>
      </p:ext>
    </p:extLst>
  </p:cSld>
  <p:clrMapOvr>
    <a:masterClrMapping/>
  </p:clrMapOvr>
  <mc:AlternateContent xmlns:mc="http://schemas.openxmlformats.org/markup-compatibility/2006" xmlns:p14="http://schemas.microsoft.com/office/powerpoint/2010/main">
    <mc:Choice Requires="p14">
      <p:transition spd="slow" p14:dur="2000" advTm="27767"/>
    </mc:Choice>
    <mc:Fallback xmlns="">
      <p:transition spd="slow" advTm="2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3116694" y="1371600"/>
            <a:ext cx="7189355" cy="486727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MITRE Form: Select Block ID Request</a:t>
            </a:r>
          </a:p>
        </p:txBody>
      </p:sp>
      <p:pic>
        <p:nvPicPr>
          <p:cNvPr id="12" name="Audio 11">
            <a:hlinkClick r:id="" action="ppaction://media"/>
            <a:extLst>
              <a:ext uri="{FF2B5EF4-FFF2-40B4-BE49-F238E27FC236}">
                <a16:creationId xmlns:a16="http://schemas.microsoft.com/office/drawing/2014/main" id="{6F15932A-7E29-4DE7-97EC-84810744A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76319239"/>
      </p:ext>
    </p:extLst>
  </p:cSld>
  <p:clrMapOvr>
    <a:masterClrMapping/>
  </p:clrMapOvr>
  <mc:AlternateContent xmlns:mc="http://schemas.openxmlformats.org/markup-compatibility/2006" xmlns:p14="http://schemas.microsoft.com/office/powerpoint/2010/main">
    <mc:Choice Requires="p14">
      <p:transition spd="slow" p14:dur="2000" advTm="8591"/>
    </mc:Choice>
    <mc:Fallback xmlns="">
      <p:transition spd="slow" advTm="8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MITRE Form: Fill in Contact Details</a:t>
            </a:r>
          </a:p>
        </p:txBody>
      </p:sp>
      <p:pic>
        <p:nvPicPr>
          <p:cNvPr id="5" name="Picture 4"/>
          <p:cNvPicPr/>
          <p:nvPr/>
        </p:nvPicPr>
        <p:blipFill rotWithShape="1">
          <a:blip r:embed="rId5"/>
          <a:srcRect l="8334" t="14395" r="7212" b="40021"/>
          <a:stretch/>
        </p:blipFill>
        <p:spPr bwMode="auto">
          <a:xfrm>
            <a:off x="1771650" y="1428750"/>
            <a:ext cx="8915400" cy="4457700"/>
          </a:xfrm>
          <a:prstGeom prst="rect">
            <a:avLst/>
          </a:prstGeom>
          <a:ln>
            <a:noFill/>
          </a:ln>
          <a:extLst>
            <a:ext uri="{53640926-AAD7-44D8-BBD7-CCE9431645EC}">
              <a14:shadowObscured xmlns:a14="http://schemas.microsoft.com/office/drawing/2010/main"/>
            </a:ext>
          </a:extLst>
        </p:spPr>
      </p:pic>
      <p:pic>
        <p:nvPicPr>
          <p:cNvPr id="13" name="Audio 12">
            <a:hlinkClick r:id="" action="ppaction://media"/>
            <a:extLst>
              <a:ext uri="{FF2B5EF4-FFF2-40B4-BE49-F238E27FC236}">
                <a16:creationId xmlns:a16="http://schemas.microsoft.com/office/drawing/2014/main" id="{D186AAC5-777F-474C-98A1-BCA7B6780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4211304"/>
      </p:ext>
    </p:extLst>
  </p:cSld>
  <p:clrMapOvr>
    <a:masterClrMapping/>
  </p:clrMapOvr>
  <mc:AlternateContent xmlns:mc="http://schemas.openxmlformats.org/markup-compatibility/2006" xmlns:p14="http://schemas.microsoft.com/office/powerpoint/2010/main">
    <mc:Choice Requires="p14">
      <p:transition spd="slow" p14:dur="2000" advTm="16441"/>
    </mc:Choice>
    <mc:Fallback xmlns="">
      <p:transition spd="slow" advTm="1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2247609" y="1371600"/>
            <a:ext cx="797459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MITRE Form: Fill in Request Details</a:t>
            </a:r>
          </a:p>
        </p:txBody>
      </p:sp>
      <p:pic>
        <p:nvPicPr>
          <p:cNvPr id="8" name="Audio 7">
            <a:hlinkClick r:id="" action="ppaction://media"/>
            <a:extLst>
              <a:ext uri="{FF2B5EF4-FFF2-40B4-BE49-F238E27FC236}">
                <a16:creationId xmlns:a16="http://schemas.microsoft.com/office/drawing/2014/main" id="{7CA5AFDF-72D0-4CBE-A050-A3FBF8795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7392097"/>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F877-41B8-45F6-8E63-5496E658A705}"/>
              </a:ext>
            </a:extLst>
          </p:cNvPr>
          <p:cNvSpPr>
            <a:spLocks noGrp="1"/>
          </p:cNvSpPr>
          <p:nvPr>
            <p:ph type="ctrTitle" sz="quarter"/>
          </p:nvPr>
        </p:nvSpPr>
        <p:spPr/>
        <p:txBody>
          <a:bodyPr/>
          <a:lstStyle/>
          <a:p>
            <a:r>
              <a:rPr lang="en-US" dirty="0"/>
              <a:t>CVE ID Assignment</a:t>
            </a:r>
          </a:p>
        </p:txBody>
      </p:sp>
      <p:sp>
        <p:nvSpPr>
          <p:cNvPr id="3" name="Slide Number Placeholder 2">
            <a:extLst>
              <a:ext uri="{FF2B5EF4-FFF2-40B4-BE49-F238E27FC236}">
                <a16:creationId xmlns:a16="http://schemas.microsoft.com/office/drawing/2014/main" id="{2C42CFE5-EA51-4741-968D-37AF2FDE674C}"/>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14</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8" name="Audio 7">
            <a:hlinkClick r:id="" action="ppaction://media"/>
            <a:extLst>
              <a:ext uri="{FF2B5EF4-FFF2-40B4-BE49-F238E27FC236}">
                <a16:creationId xmlns:a16="http://schemas.microsoft.com/office/drawing/2014/main" id="{42B01EDC-5C3D-4144-8108-8172212B9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770630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Reporter Sends Vulnerability Information</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cxnSp>
        <p:nvCxnSpPr>
          <p:cNvPr id="7" name="Straight Arrow Connector 6"/>
          <p:cNvCxnSpPr>
            <a:stCxn id="5" idx="3"/>
            <a:endCxn id="4" idx="1"/>
          </p:cNvCxnSpPr>
          <p:nvPr/>
        </p:nvCxnSpPr>
        <p:spPr>
          <a:xfrm>
            <a:off x="4702307" y="3408216"/>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Scroll: Vertical 5"/>
          <p:cNvSpPr/>
          <p:nvPr/>
        </p:nvSpPr>
        <p:spPr>
          <a:xfrm>
            <a:off x="5163127" y="1754909"/>
            <a:ext cx="2225964" cy="1513058"/>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would like to report some vulnerabilities to you…</a:t>
            </a:r>
          </a:p>
        </p:txBody>
      </p:sp>
      <p:pic>
        <p:nvPicPr>
          <p:cNvPr id="11" name="Audio 10">
            <a:hlinkClick r:id="" action="ppaction://media"/>
            <a:extLst>
              <a:ext uri="{FF2B5EF4-FFF2-40B4-BE49-F238E27FC236}">
                <a16:creationId xmlns:a16="http://schemas.microsoft.com/office/drawing/2014/main" id="{6E5DAA9E-A45F-4680-91BC-526FA8992E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84047631"/>
      </p:ext>
    </p:extLst>
  </p:cSld>
  <p:clrMapOvr>
    <a:masterClrMapping/>
  </p:clrMapOvr>
  <mc:AlternateContent xmlns:mc="http://schemas.openxmlformats.org/markup-compatibility/2006" xmlns:p14="http://schemas.microsoft.com/office/powerpoint/2010/main">
    <mc:Choice Requires="p14">
      <p:transition spd="slow" p14:dur="2000" advTm="4804"/>
    </mc:Choice>
    <mc:Fallback xmlns="">
      <p:transition spd="slow" advTm="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Acknowledges Receipt</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sp>
        <p:nvSpPr>
          <p:cNvPr id="8" name="TextBox 7"/>
          <p:cNvSpPr txBox="1"/>
          <p:nvPr/>
        </p:nvSpPr>
        <p:spPr>
          <a:xfrm>
            <a:off x="4808808" y="2370827"/>
            <a:ext cx="2868058" cy="830997"/>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Thank you for the report.  We will look into it and get back to you soon.”</a:t>
            </a:r>
          </a:p>
        </p:txBody>
      </p:sp>
      <p:cxnSp>
        <p:nvCxnSpPr>
          <p:cNvPr id="6" name="Straight Arrow Connector 5"/>
          <p:cNvCxnSpPr>
            <a:stCxn id="4" idx="1"/>
            <a:endCxn id="5" idx="3"/>
          </p:cNvCxnSpPr>
          <p:nvPr/>
        </p:nvCxnSpPr>
        <p:spPr>
          <a:xfrm flipH="1" flipV="1">
            <a:off x="4702307" y="3408216"/>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Audio 10">
            <a:hlinkClick r:id="" action="ppaction://media"/>
            <a:extLst>
              <a:ext uri="{FF2B5EF4-FFF2-40B4-BE49-F238E27FC236}">
                <a16:creationId xmlns:a16="http://schemas.microsoft.com/office/drawing/2014/main" id="{B195BE92-6876-4B28-BF07-140F66874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60692100"/>
      </p:ext>
    </p:extLst>
  </p:cSld>
  <p:clrMapOvr>
    <a:masterClrMapping/>
  </p:clrMapOvr>
  <mc:AlternateContent xmlns:mc="http://schemas.openxmlformats.org/markup-compatibility/2006" xmlns:p14="http://schemas.microsoft.com/office/powerpoint/2010/main">
    <mc:Choice Requires="p14">
      <p:transition spd="slow" p14:dur="2000" advTm="8560"/>
    </mc:Choice>
    <mc:Fallback xmlns="">
      <p:transition spd="slow" advTm="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Counts the Number of Vulnerabilities</a:t>
            </a:r>
          </a:p>
        </p:txBody>
      </p:sp>
      <p:sp>
        <p:nvSpPr>
          <p:cNvPr id="4" name="Scroll: Vertical 3"/>
          <p:cNvSpPr/>
          <p:nvPr/>
        </p:nvSpPr>
        <p:spPr>
          <a:xfrm>
            <a:off x="1708728" y="3131702"/>
            <a:ext cx="2144327" cy="2197104"/>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would like to report some vulnerabilities to you…</a:t>
            </a:r>
          </a:p>
        </p:txBody>
      </p:sp>
      <p:sp>
        <p:nvSpPr>
          <p:cNvPr id="5" name="Rectangle: Rounded Corners 4"/>
          <p:cNvSpPr/>
          <p:nvPr/>
        </p:nvSpPr>
        <p:spPr>
          <a:xfrm>
            <a:off x="3839699" y="1311634"/>
            <a:ext cx="215207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6" name="Rectangle: Rounded Corners 5"/>
          <p:cNvSpPr/>
          <p:nvPr/>
        </p:nvSpPr>
        <p:spPr>
          <a:xfrm>
            <a:off x="5991772" y="1311634"/>
            <a:ext cx="215207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ectangle: Rounded Corners 6"/>
          <p:cNvSpPr/>
          <p:nvPr/>
        </p:nvSpPr>
        <p:spPr>
          <a:xfrm>
            <a:off x="8143845" y="1311634"/>
            <a:ext cx="215207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Rectangle: Rounded Corners 11"/>
          <p:cNvSpPr/>
          <p:nvPr/>
        </p:nvSpPr>
        <p:spPr>
          <a:xfrm>
            <a:off x="4227626" y="5541889"/>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5</a:t>
            </a:r>
          </a:p>
        </p:txBody>
      </p:sp>
      <p:sp>
        <p:nvSpPr>
          <p:cNvPr id="13" name="Rectangle: Rounded Corners 12"/>
          <p:cNvSpPr/>
          <p:nvPr/>
        </p:nvSpPr>
        <p:spPr>
          <a:xfrm>
            <a:off x="4218389" y="4812216"/>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4</a:t>
            </a:r>
          </a:p>
        </p:txBody>
      </p:sp>
      <p:sp>
        <p:nvSpPr>
          <p:cNvPr id="14" name="Rectangle: Rounded Corners 13"/>
          <p:cNvSpPr/>
          <p:nvPr/>
        </p:nvSpPr>
        <p:spPr>
          <a:xfrm>
            <a:off x="4227626" y="4082543"/>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3</a:t>
            </a:r>
          </a:p>
        </p:txBody>
      </p:sp>
      <p:sp>
        <p:nvSpPr>
          <p:cNvPr id="15" name="Rectangle: Rounded Corners 14"/>
          <p:cNvSpPr/>
          <p:nvPr/>
        </p:nvSpPr>
        <p:spPr>
          <a:xfrm>
            <a:off x="4227626" y="3352870"/>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2</a:t>
            </a:r>
          </a:p>
        </p:txBody>
      </p:sp>
      <p:sp>
        <p:nvSpPr>
          <p:cNvPr id="16" name="Rectangle: Rounded Corners 15"/>
          <p:cNvSpPr/>
          <p:nvPr/>
        </p:nvSpPr>
        <p:spPr>
          <a:xfrm>
            <a:off x="4218388" y="2623197"/>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1</a:t>
            </a:r>
          </a:p>
        </p:txBody>
      </p:sp>
      <p:sp>
        <p:nvSpPr>
          <p:cNvPr id="21" name="Rectangle: Rounded Corners 20"/>
          <p:cNvSpPr/>
          <p:nvPr/>
        </p:nvSpPr>
        <p:spPr>
          <a:xfrm>
            <a:off x="6388937" y="5541889"/>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4</a:t>
            </a:r>
          </a:p>
        </p:txBody>
      </p:sp>
      <p:sp>
        <p:nvSpPr>
          <p:cNvPr id="22" name="Rectangle: Rounded Corners 21"/>
          <p:cNvSpPr/>
          <p:nvPr/>
        </p:nvSpPr>
        <p:spPr>
          <a:xfrm>
            <a:off x="6379700" y="4812216"/>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3</a:t>
            </a:r>
          </a:p>
        </p:txBody>
      </p:sp>
      <p:sp>
        <p:nvSpPr>
          <p:cNvPr id="23" name="Rectangle: Rounded Corners 22"/>
          <p:cNvSpPr/>
          <p:nvPr/>
        </p:nvSpPr>
        <p:spPr>
          <a:xfrm>
            <a:off x="6388937" y="4082543"/>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24" name="Rectangle: Rounded Corners 23"/>
          <p:cNvSpPr/>
          <p:nvPr/>
        </p:nvSpPr>
        <p:spPr>
          <a:xfrm>
            <a:off x="6388937" y="335287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25" name="Rectangle: Rounded Corners 24"/>
          <p:cNvSpPr/>
          <p:nvPr/>
        </p:nvSpPr>
        <p:spPr>
          <a:xfrm>
            <a:off x="6379699" y="2623197"/>
            <a:ext cx="1394691" cy="556494"/>
          </a:xfrm>
          <a:prstGeom prst="roundRect">
            <a:avLst/>
          </a:prstGeom>
          <a:solidFill>
            <a:schemeClr val="bg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tx1"/>
              </a:solidFill>
            </a:endParaRPr>
          </a:p>
        </p:txBody>
      </p:sp>
      <p:sp>
        <p:nvSpPr>
          <p:cNvPr id="28" name="Multiplication Sign 27"/>
          <p:cNvSpPr/>
          <p:nvPr/>
        </p:nvSpPr>
        <p:spPr>
          <a:xfrm>
            <a:off x="6574681" y="2373005"/>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29" name="Rectangle: Rounded Corners 28"/>
          <p:cNvSpPr/>
          <p:nvPr/>
        </p:nvSpPr>
        <p:spPr>
          <a:xfrm>
            <a:off x="8550247" y="539758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30" name="Rectangle: Rounded Corners 29"/>
          <p:cNvSpPr/>
          <p:nvPr/>
        </p:nvSpPr>
        <p:spPr>
          <a:xfrm>
            <a:off x="8550247" y="3938234"/>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31" name="Rectangle: Rounded Corners 30"/>
          <p:cNvSpPr/>
          <p:nvPr/>
        </p:nvSpPr>
        <p:spPr>
          <a:xfrm>
            <a:off x="8550247" y="3179691"/>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cxnSp>
        <p:nvCxnSpPr>
          <p:cNvPr id="33" name="Straight Arrow Connector 32"/>
          <p:cNvCxnSpPr>
            <a:stCxn id="16" idx="3"/>
            <a:endCxn id="25" idx="1"/>
          </p:cNvCxnSpPr>
          <p:nvPr/>
        </p:nvCxnSpPr>
        <p:spPr>
          <a:xfrm>
            <a:off x="5613078" y="2901444"/>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a:endCxn id="24" idx="1"/>
          </p:cNvCxnSpPr>
          <p:nvPr/>
        </p:nvCxnSpPr>
        <p:spPr>
          <a:xfrm>
            <a:off x="5622316" y="3631117"/>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3" idx="1"/>
          </p:cNvCxnSpPr>
          <p:nvPr/>
        </p:nvCxnSpPr>
        <p:spPr>
          <a:xfrm>
            <a:off x="5622316" y="4360790"/>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3" idx="3"/>
            <a:endCxn id="22" idx="1"/>
          </p:cNvCxnSpPr>
          <p:nvPr/>
        </p:nvCxnSpPr>
        <p:spPr>
          <a:xfrm>
            <a:off x="5613079" y="5090463"/>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a:stCxn id="12" idx="3"/>
            <a:endCxn id="21" idx="1"/>
          </p:cNvCxnSpPr>
          <p:nvPr/>
        </p:nvCxnSpPr>
        <p:spPr>
          <a:xfrm>
            <a:off x="5622316" y="5820136"/>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3"/>
            <a:endCxn id="31" idx="1"/>
          </p:cNvCxnSpPr>
          <p:nvPr/>
        </p:nvCxnSpPr>
        <p:spPr>
          <a:xfrm flipV="1">
            <a:off x="7783628" y="3457939"/>
            <a:ext cx="766619" cy="1731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3" idx="3"/>
            <a:endCxn id="30" idx="1"/>
          </p:cNvCxnSpPr>
          <p:nvPr/>
        </p:nvCxnSpPr>
        <p:spPr>
          <a:xfrm flipV="1">
            <a:off x="7783628" y="4216482"/>
            <a:ext cx="766619" cy="14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a:stCxn id="22" idx="3"/>
            <a:endCxn id="29" idx="1"/>
          </p:cNvCxnSpPr>
          <p:nvPr/>
        </p:nvCxnSpPr>
        <p:spPr>
          <a:xfrm>
            <a:off x="7774390" y="5090463"/>
            <a:ext cx="775856" cy="585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a:stCxn id="21" idx="3"/>
            <a:endCxn id="29" idx="1"/>
          </p:cNvCxnSpPr>
          <p:nvPr/>
        </p:nvCxnSpPr>
        <p:spPr>
          <a:xfrm flipV="1">
            <a:off x="7783628" y="5675828"/>
            <a:ext cx="766619" cy="14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a:stCxn id="4" idx="3"/>
            <a:endCxn id="16" idx="1"/>
          </p:cNvCxnSpPr>
          <p:nvPr/>
        </p:nvCxnSpPr>
        <p:spPr>
          <a:xfrm flipV="1">
            <a:off x="3563911" y="2901445"/>
            <a:ext cx="654476" cy="1181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4" idx="3"/>
            <a:endCxn id="15" idx="1"/>
          </p:cNvCxnSpPr>
          <p:nvPr/>
        </p:nvCxnSpPr>
        <p:spPr>
          <a:xfrm flipV="1">
            <a:off x="3563911" y="3631117"/>
            <a:ext cx="663714" cy="4514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a:stCxn id="4" idx="3"/>
            <a:endCxn id="14" idx="1"/>
          </p:cNvCxnSpPr>
          <p:nvPr/>
        </p:nvCxnSpPr>
        <p:spPr>
          <a:xfrm>
            <a:off x="3563911" y="4082544"/>
            <a:ext cx="663714" cy="278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a:stCxn id="4" idx="3"/>
            <a:endCxn id="13" idx="1"/>
          </p:cNvCxnSpPr>
          <p:nvPr/>
        </p:nvCxnSpPr>
        <p:spPr>
          <a:xfrm>
            <a:off x="3563912" y="4082543"/>
            <a:ext cx="654477" cy="1007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cxnSpLocks/>
            <a:stCxn id="4" idx="3"/>
            <a:endCxn id="12" idx="1"/>
          </p:cNvCxnSpPr>
          <p:nvPr/>
        </p:nvCxnSpPr>
        <p:spPr>
          <a:xfrm>
            <a:off x="3563911" y="4082544"/>
            <a:ext cx="663714" cy="1737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22211" y="1491493"/>
            <a:ext cx="1848979" cy="661720"/>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Independently</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Fixable Issue</a:t>
            </a:r>
          </a:p>
        </p:txBody>
      </p:sp>
      <p:sp>
        <p:nvSpPr>
          <p:cNvPr id="63" name="TextBox 62"/>
          <p:cNvSpPr txBox="1"/>
          <p:nvPr/>
        </p:nvSpPr>
        <p:spPr>
          <a:xfrm>
            <a:off x="6159450" y="1487645"/>
            <a:ext cx="1856104" cy="661720"/>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Determine if</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a Vulnerability</a:t>
            </a:r>
          </a:p>
        </p:txBody>
      </p:sp>
      <p:sp>
        <p:nvSpPr>
          <p:cNvPr id="64" name="TextBox 63"/>
          <p:cNvSpPr txBox="1"/>
          <p:nvPr/>
        </p:nvSpPr>
        <p:spPr>
          <a:xfrm>
            <a:off x="8015554" y="1487645"/>
            <a:ext cx="2280364" cy="1554272"/>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Determine is</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Results from Shared</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Code, Library, or </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Standard</a:t>
            </a:r>
          </a:p>
        </p:txBody>
      </p:sp>
      <p:sp>
        <p:nvSpPr>
          <p:cNvPr id="104" name="Rectangle: Rounded Corners 103"/>
          <p:cNvSpPr/>
          <p:nvPr/>
        </p:nvSpPr>
        <p:spPr>
          <a:xfrm>
            <a:off x="8550247" y="470025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cxnSp>
        <p:nvCxnSpPr>
          <p:cNvPr id="106" name="Straight Arrow Connector 105"/>
          <p:cNvCxnSpPr>
            <a:stCxn id="23" idx="3"/>
            <a:endCxn id="104" idx="1"/>
          </p:cNvCxnSpPr>
          <p:nvPr/>
        </p:nvCxnSpPr>
        <p:spPr>
          <a:xfrm>
            <a:off x="7783628" y="4360791"/>
            <a:ext cx="766619" cy="617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A25433B-A3F8-45FB-B718-C9B9A9E353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171609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Decides Whether to Assign an ID</a:t>
            </a:r>
          </a:p>
        </p:txBody>
      </p:sp>
      <p:sp>
        <p:nvSpPr>
          <p:cNvPr id="5" name="Rectangle: Rounded Corners 4"/>
          <p:cNvSpPr/>
          <p:nvPr/>
        </p:nvSpPr>
        <p:spPr>
          <a:xfrm>
            <a:off x="3237355" y="1311813"/>
            <a:ext cx="1431635"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6" name="Rectangle: Rounded Corners 5"/>
          <p:cNvSpPr/>
          <p:nvPr/>
        </p:nvSpPr>
        <p:spPr>
          <a:xfrm>
            <a:off x="9075373" y="1311813"/>
            <a:ext cx="1431635"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ectangle: Rounded Corners 6"/>
          <p:cNvSpPr/>
          <p:nvPr/>
        </p:nvSpPr>
        <p:spPr>
          <a:xfrm>
            <a:off x="4708438" y="1311813"/>
            <a:ext cx="140994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8" name="Rectangle: Rounded Corners 7"/>
          <p:cNvSpPr/>
          <p:nvPr/>
        </p:nvSpPr>
        <p:spPr>
          <a:xfrm>
            <a:off x="6166707" y="1311813"/>
            <a:ext cx="140994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9" name="Rectangle: Rounded Corners 8"/>
          <p:cNvSpPr/>
          <p:nvPr/>
        </p:nvSpPr>
        <p:spPr>
          <a:xfrm>
            <a:off x="7621040" y="1311813"/>
            <a:ext cx="1409943" cy="4959928"/>
          </a:xfrm>
          <a:prstGeom prst="roundRect">
            <a:avLst/>
          </a:prstGeom>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TextBox 12"/>
          <p:cNvSpPr txBox="1"/>
          <p:nvPr/>
        </p:nvSpPr>
        <p:spPr>
          <a:xfrm>
            <a:off x="3389509" y="1610338"/>
            <a:ext cx="1205617" cy="338554"/>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In Scope</a:t>
            </a:r>
          </a:p>
        </p:txBody>
      </p:sp>
      <p:sp>
        <p:nvSpPr>
          <p:cNvPr id="14" name="TextBox 13"/>
          <p:cNvSpPr txBox="1"/>
          <p:nvPr/>
        </p:nvSpPr>
        <p:spPr>
          <a:xfrm>
            <a:off x="4773049" y="1590884"/>
            <a:ext cx="1248942" cy="584775"/>
          </a:xfrm>
          <a:prstGeom prst="rect">
            <a:avLst/>
          </a:prstGeom>
          <a:noFill/>
        </p:spPr>
        <p:txBody>
          <a:bodyPr wrap="squar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Make Public</a:t>
            </a:r>
          </a:p>
        </p:txBody>
      </p:sp>
      <p:sp>
        <p:nvSpPr>
          <p:cNvPr id="15" name="TextBox 14"/>
          <p:cNvSpPr txBox="1"/>
          <p:nvPr/>
        </p:nvSpPr>
        <p:spPr>
          <a:xfrm>
            <a:off x="6187711" y="1590886"/>
            <a:ext cx="1350177" cy="661720"/>
          </a:xfrm>
          <a:prstGeom prst="rect">
            <a:avLst/>
          </a:prstGeom>
          <a:noFill/>
        </p:spPr>
        <p:txBody>
          <a:bodyPr wrap="non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Customer</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Controlled</a:t>
            </a:r>
          </a:p>
        </p:txBody>
      </p:sp>
      <p:sp>
        <p:nvSpPr>
          <p:cNvPr id="16" name="TextBox 15"/>
          <p:cNvSpPr txBox="1"/>
          <p:nvPr/>
        </p:nvSpPr>
        <p:spPr>
          <a:xfrm>
            <a:off x="7662607" y="1590885"/>
            <a:ext cx="1220270" cy="984885"/>
          </a:xfrm>
          <a:prstGeom prst="rect">
            <a:avLst/>
          </a:prstGeom>
          <a:noFill/>
        </p:spPr>
        <p:txBody>
          <a:bodyPr wrap="non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Publicly</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Available</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Software</a:t>
            </a:r>
          </a:p>
        </p:txBody>
      </p:sp>
      <p:sp>
        <p:nvSpPr>
          <p:cNvPr id="17" name="TextBox 16"/>
          <p:cNvSpPr txBox="1"/>
          <p:nvPr/>
        </p:nvSpPr>
        <p:spPr>
          <a:xfrm>
            <a:off x="9005042" y="1590884"/>
            <a:ext cx="1376979" cy="661720"/>
          </a:xfrm>
          <a:prstGeom prst="rect">
            <a:avLst/>
          </a:prstGeom>
          <a:noFill/>
        </p:spPr>
        <p:txBody>
          <a:bodyPr wrap="none" rtlCol="0">
            <a:spAutoFit/>
          </a:bodyPr>
          <a:lstStyle/>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Avoid</a:t>
            </a:r>
          </a:p>
          <a:p>
            <a:pPr algn="ctr">
              <a:spcAft>
                <a:spcPts val="600"/>
              </a:spcAft>
            </a:pPr>
            <a:r>
              <a:rPr lang="en-US" sz="1600" b="1" dirty="0">
                <a:solidFill>
                  <a:schemeClr val="bg1"/>
                </a:solidFill>
                <a:latin typeface="Arial Black" panose="020B0A04020102020204" pitchFamily="34" charset="0"/>
                <a:ea typeface="Verdana" pitchFamily="34" charset="0"/>
                <a:cs typeface="Verdana" pitchFamily="34" charset="0"/>
              </a:rPr>
              <a:t>Duplicates</a:t>
            </a:r>
          </a:p>
        </p:txBody>
      </p:sp>
      <p:cxnSp>
        <p:nvCxnSpPr>
          <p:cNvPr id="36" name="Straight Arrow Connector 35"/>
          <p:cNvCxnSpPr>
            <a:stCxn id="70" idx="3"/>
            <a:endCxn id="74" idx="1"/>
          </p:cNvCxnSpPr>
          <p:nvPr/>
        </p:nvCxnSpPr>
        <p:spPr>
          <a:xfrm>
            <a:off x="3127078" y="3499669"/>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8" name="Rectangle: Rounded Corners 67"/>
          <p:cNvSpPr/>
          <p:nvPr/>
        </p:nvSpPr>
        <p:spPr>
          <a:xfrm>
            <a:off x="2133601"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69" name="Rectangle: Rounded Corners 68"/>
          <p:cNvSpPr/>
          <p:nvPr/>
        </p:nvSpPr>
        <p:spPr>
          <a:xfrm>
            <a:off x="2133601"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0" name="Rectangle: Rounded Corners 69"/>
          <p:cNvSpPr/>
          <p:nvPr/>
        </p:nvSpPr>
        <p:spPr>
          <a:xfrm>
            <a:off x="2133601"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71" name="Rectangle: Rounded Corners 70"/>
          <p:cNvSpPr/>
          <p:nvPr/>
        </p:nvSpPr>
        <p:spPr>
          <a:xfrm>
            <a:off x="2133601" y="474198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sp>
        <p:nvSpPr>
          <p:cNvPr id="72" name="Rectangle: Rounded Corners 71"/>
          <p:cNvSpPr/>
          <p:nvPr/>
        </p:nvSpPr>
        <p:spPr>
          <a:xfrm>
            <a:off x="3464245"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73" name="Rectangle: Rounded Corners 72"/>
          <p:cNvSpPr/>
          <p:nvPr/>
        </p:nvSpPr>
        <p:spPr>
          <a:xfrm>
            <a:off x="3464245"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4" name="Rectangle: Rounded Corners 73"/>
          <p:cNvSpPr/>
          <p:nvPr/>
        </p:nvSpPr>
        <p:spPr>
          <a:xfrm>
            <a:off x="3464245"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75" name="Rectangle: Rounded Corners 74"/>
          <p:cNvSpPr/>
          <p:nvPr/>
        </p:nvSpPr>
        <p:spPr>
          <a:xfrm>
            <a:off x="3464245" y="474198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sp>
        <p:nvSpPr>
          <p:cNvPr id="76" name="Rectangle: Rounded Corners 75"/>
          <p:cNvSpPr/>
          <p:nvPr/>
        </p:nvSpPr>
        <p:spPr>
          <a:xfrm>
            <a:off x="4919531"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77" name="Rectangle: Rounded Corners 76"/>
          <p:cNvSpPr/>
          <p:nvPr/>
        </p:nvSpPr>
        <p:spPr>
          <a:xfrm>
            <a:off x="4919531"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8" name="Rectangle: Rounded Corners 77"/>
          <p:cNvSpPr/>
          <p:nvPr/>
        </p:nvSpPr>
        <p:spPr>
          <a:xfrm>
            <a:off x="4919531"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80" name="Rectangle: Rounded Corners 79"/>
          <p:cNvSpPr/>
          <p:nvPr/>
        </p:nvSpPr>
        <p:spPr>
          <a:xfrm>
            <a:off x="6366062"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1" name="Rectangle: Rounded Corners 80"/>
          <p:cNvSpPr/>
          <p:nvPr/>
        </p:nvSpPr>
        <p:spPr>
          <a:xfrm>
            <a:off x="6366062"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2" name="Rectangle: Rounded Corners 81"/>
          <p:cNvSpPr/>
          <p:nvPr/>
        </p:nvSpPr>
        <p:spPr>
          <a:xfrm>
            <a:off x="6366062"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84" name="Rectangle: Rounded Corners 83"/>
          <p:cNvSpPr/>
          <p:nvPr/>
        </p:nvSpPr>
        <p:spPr>
          <a:xfrm>
            <a:off x="7776952"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5" name="Rectangle: Rounded Corners 84"/>
          <p:cNvSpPr/>
          <p:nvPr/>
        </p:nvSpPr>
        <p:spPr>
          <a:xfrm>
            <a:off x="7776952"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8" name="Rectangle: Rounded Corners 87"/>
          <p:cNvSpPr/>
          <p:nvPr/>
        </p:nvSpPr>
        <p:spPr>
          <a:xfrm>
            <a:off x="9196794"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9" name="Rectangle: Rounded Corners 88"/>
          <p:cNvSpPr/>
          <p:nvPr/>
        </p:nvSpPr>
        <p:spPr>
          <a:xfrm>
            <a:off x="9196794"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cxnSp>
        <p:nvCxnSpPr>
          <p:cNvPr id="96" name="Straight Arrow Connector 95"/>
          <p:cNvCxnSpPr>
            <a:stCxn id="69" idx="3"/>
            <a:endCxn id="73" idx="1"/>
          </p:cNvCxnSpPr>
          <p:nvPr/>
        </p:nvCxnSpPr>
        <p:spPr>
          <a:xfrm>
            <a:off x="3127078" y="4258212"/>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9" name="Straight Arrow Connector 98"/>
          <p:cNvCxnSpPr>
            <a:stCxn id="71" idx="3"/>
            <a:endCxn id="75" idx="1"/>
          </p:cNvCxnSpPr>
          <p:nvPr/>
        </p:nvCxnSpPr>
        <p:spPr>
          <a:xfrm>
            <a:off x="3127078" y="5020228"/>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p:cNvCxnSpPr>
            <a:stCxn id="68" idx="3"/>
            <a:endCxn id="72" idx="1"/>
          </p:cNvCxnSpPr>
          <p:nvPr/>
        </p:nvCxnSpPr>
        <p:spPr>
          <a:xfrm>
            <a:off x="3127078" y="5717558"/>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p:cNvCxnSpPr>
            <a:stCxn id="74" idx="3"/>
            <a:endCxn id="78" idx="1"/>
          </p:cNvCxnSpPr>
          <p:nvPr/>
        </p:nvCxnSpPr>
        <p:spPr>
          <a:xfrm>
            <a:off x="4457722" y="3499669"/>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8" name="Straight Arrow Connector 107"/>
          <p:cNvCxnSpPr>
            <a:stCxn id="73" idx="3"/>
            <a:endCxn id="77" idx="1"/>
          </p:cNvCxnSpPr>
          <p:nvPr/>
        </p:nvCxnSpPr>
        <p:spPr>
          <a:xfrm>
            <a:off x="4457722" y="4258212"/>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4" name="Straight Arrow Connector 113"/>
          <p:cNvCxnSpPr>
            <a:stCxn id="72" idx="3"/>
            <a:endCxn id="76" idx="1"/>
          </p:cNvCxnSpPr>
          <p:nvPr/>
        </p:nvCxnSpPr>
        <p:spPr>
          <a:xfrm>
            <a:off x="4457722" y="5717558"/>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7" name="Straight Arrow Connector 116"/>
          <p:cNvCxnSpPr>
            <a:stCxn id="78" idx="3"/>
            <a:endCxn id="82" idx="1"/>
          </p:cNvCxnSpPr>
          <p:nvPr/>
        </p:nvCxnSpPr>
        <p:spPr>
          <a:xfrm>
            <a:off x="5913007" y="3499669"/>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0" name="Straight Arrow Connector 119"/>
          <p:cNvCxnSpPr>
            <a:stCxn id="76" idx="3"/>
            <a:endCxn id="80" idx="1"/>
          </p:cNvCxnSpPr>
          <p:nvPr/>
        </p:nvCxnSpPr>
        <p:spPr>
          <a:xfrm>
            <a:off x="5913007" y="5717558"/>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3" name="Straight Arrow Connector 122"/>
          <p:cNvCxnSpPr>
            <a:stCxn id="77" idx="3"/>
            <a:endCxn id="81" idx="1"/>
          </p:cNvCxnSpPr>
          <p:nvPr/>
        </p:nvCxnSpPr>
        <p:spPr>
          <a:xfrm>
            <a:off x="5913007" y="4258212"/>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7" name="Straight Arrow Connector 126"/>
          <p:cNvCxnSpPr>
            <a:stCxn id="81" idx="3"/>
            <a:endCxn id="85" idx="1"/>
          </p:cNvCxnSpPr>
          <p:nvPr/>
        </p:nvCxnSpPr>
        <p:spPr>
          <a:xfrm>
            <a:off x="7359539" y="4258212"/>
            <a:ext cx="4174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0" name="Straight Arrow Connector 129"/>
          <p:cNvCxnSpPr>
            <a:stCxn id="85" idx="3"/>
            <a:endCxn id="89" idx="1"/>
          </p:cNvCxnSpPr>
          <p:nvPr/>
        </p:nvCxnSpPr>
        <p:spPr>
          <a:xfrm>
            <a:off x="8770429" y="4258212"/>
            <a:ext cx="42636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3" name="Straight Arrow Connector 132"/>
          <p:cNvCxnSpPr>
            <a:stCxn id="80" idx="3"/>
            <a:endCxn id="84" idx="1"/>
          </p:cNvCxnSpPr>
          <p:nvPr/>
        </p:nvCxnSpPr>
        <p:spPr>
          <a:xfrm>
            <a:off x="7359539" y="5717558"/>
            <a:ext cx="4174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6" name="Straight Arrow Connector 135"/>
          <p:cNvCxnSpPr>
            <a:stCxn id="84" idx="3"/>
            <a:endCxn id="88" idx="1"/>
          </p:cNvCxnSpPr>
          <p:nvPr/>
        </p:nvCxnSpPr>
        <p:spPr>
          <a:xfrm>
            <a:off x="8770429" y="5717558"/>
            <a:ext cx="42636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9" name="Multiplication Sign 138"/>
          <p:cNvSpPr/>
          <p:nvPr/>
        </p:nvSpPr>
        <p:spPr>
          <a:xfrm>
            <a:off x="6327090" y="2961386"/>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140" name="Multiplication Sign 139"/>
          <p:cNvSpPr/>
          <p:nvPr/>
        </p:nvSpPr>
        <p:spPr>
          <a:xfrm>
            <a:off x="3425273" y="4507744"/>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5DBA3193-EA5E-4239-8595-53126AE039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07597093"/>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125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1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39" grpId="0" animBg="1"/>
      <p:bldP spid="1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Records Assignments</a:t>
            </a:r>
          </a:p>
        </p:txBody>
      </p:sp>
      <p:sp>
        <p:nvSpPr>
          <p:cNvPr id="4" name="Rectangle: Rounded Corners 3"/>
          <p:cNvSpPr/>
          <p:nvPr/>
        </p:nvSpPr>
        <p:spPr>
          <a:xfrm>
            <a:off x="2271505" y="3719949"/>
            <a:ext cx="1025244" cy="58419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5" name="Rectangle: Rounded Corners 4"/>
          <p:cNvSpPr/>
          <p:nvPr/>
        </p:nvSpPr>
        <p:spPr>
          <a:xfrm>
            <a:off x="2271505" y="2397296"/>
            <a:ext cx="1025244" cy="58419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 name="TextBox 7"/>
          <p:cNvSpPr txBox="1"/>
          <p:nvPr/>
        </p:nvSpPr>
        <p:spPr>
          <a:xfrm>
            <a:off x="8285019" y="2242476"/>
            <a:ext cx="1451038" cy="3247043"/>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CVE-YYYY-1024</a:t>
            </a:r>
          </a:p>
          <a:p>
            <a:pPr>
              <a:spcAft>
                <a:spcPts val="600"/>
              </a:spcAft>
            </a:pPr>
            <a:r>
              <a:rPr lang="en-US" sz="1600" dirty="0">
                <a:ea typeface="Verdana" pitchFamily="34" charset="0"/>
                <a:cs typeface="Verdana" pitchFamily="34" charset="0"/>
              </a:rPr>
              <a:t>CVE-YYYY-1025</a:t>
            </a:r>
          </a:p>
          <a:p>
            <a:pPr>
              <a:spcAft>
                <a:spcPts val="600"/>
              </a:spcAft>
            </a:pPr>
            <a:r>
              <a:rPr lang="en-US" sz="1600" dirty="0">
                <a:ea typeface="Verdana" pitchFamily="34" charset="0"/>
                <a:cs typeface="Verdana" pitchFamily="34" charset="0"/>
              </a:rPr>
              <a:t>CVE-YYYY-1026</a:t>
            </a:r>
          </a:p>
          <a:p>
            <a:pPr>
              <a:spcAft>
                <a:spcPts val="600"/>
              </a:spcAft>
            </a:pPr>
            <a:r>
              <a:rPr lang="en-US" sz="1600" dirty="0">
                <a:ea typeface="Verdana" pitchFamily="34" charset="0"/>
                <a:cs typeface="Verdana" pitchFamily="34" charset="0"/>
              </a:rPr>
              <a:t>CVE-YYYY-1027</a:t>
            </a:r>
          </a:p>
          <a:p>
            <a:pPr>
              <a:spcAft>
                <a:spcPts val="600"/>
              </a:spcAft>
            </a:pPr>
            <a:r>
              <a:rPr lang="en-US" sz="1600" dirty="0">
                <a:ea typeface="Verdana" pitchFamily="34" charset="0"/>
                <a:cs typeface="Verdana" pitchFamily="34" charset="0"/>
              </a:rPr>
              <a:t>CVE-YYYY-1028</a:t>
            </a:r>
          </a:p>
          <a:p>
            <a:pPr>
              <a:spcAft>
                <a:spcPts val="600"/>
              </a:spcAft>
            </a:pPr>
            <a:r>
              <a:rPr lang="en-US" sz="1600" dirty="0">
                <a:ea typeface="Verdana" pitchFamily="34" charset="0"/>
                <a:cs typeface="Verdana" pitchFamily="34" charset="0"/>
              </a:rPr>
              <a:t>CVE-YYYY-1029</a:t>
            </a:r>
          </a:p>
          <a:p>
            <a:pPr>
              <a:spcAft>
                <a:spcPts val="600"/>
              </a:spcAft>
            </a:pPr>
            <a:r>
              <a:rPr lang="en-US" sz="1600" dirty="0">
                <a:ea typeface="Verdana" pitchFamily="34" charset="0"/>
                <a:cs typeface="Verdana" pitchFamily="34" charset="0"/>
              </a:rPr>
              <a:t>CVE-YYYY-1030</a:t>
            </a:r>
          </a:p>
          <a:p>
            <a:pPr>
              <a:spcAft>
                <a:spcPts val="600"/>
              </a:spcAft>
            </a:pPr>
            <a:r>
              <a:rPr lang="en-US" sz="1600" dirty="0">
                <a:ea typeface="Verdana" pitchFamily="34" charset="0"/>
                <a:cs typeface="Verdana" pitchFamily="34" charset="0"/>
              </a:rPr>
              <a:t>CVE-YYYY-1031</a:t>
            </a:r>
          </a:p>
          <a:p>
            <a:pPr>
              <a:spcAft>
                <a:spcPts val="600"/>
              </a:spcAft>
            </a:pPr>
            <a:r>
              <a:rPr lang="en-US" sz="1600" dirty="0">
                <a:ea typeface="Verdana" pitchFamily="34" charset="0"/>
                <a:cs typeface="Verdana" pitchFamily="34" charset="0"/>
              </a:rPr>
              <a:t>CVE-YYYY-1032</a:t>
            </a:r>
          </a:p>
          <a:p>
            <a:pPr>
              <a:spcAft>
                <a:spcPts val="600"/>
              </a:spcAft>
            </a:pPr>
            <a:r>
              <a:rPr lang="en-US" sz="1600" dirty="0">
                <a:ea typeface="Verdana" pitchFamily="34" charset="0"/>
                <a:cs typeface="Verdana" pitchFamily="34" charset="0"/>
              </a:rPr>
              <a:t>CVE-YYYY-1033</a:t>
            </a:r>
          </a:p>
        </p:txBody>
      </p:sp>
      <p:graphicFrame>
        <p:nvGraphicFramePr>
          <p:cNvPr id="18" name="Table 17"/>
          <p:cNvGraphicFramePr>
            <a:graphicFrameLocks noGrp="1"/>
          </p:cNvGraphicFramePr>
          <p:nvPr/>
        </p:nvGraphicFramePr>
        <p:xfrm>
          <a:off x="3759200" y="2068714"/>
          <a:ext cx="3952848" cy="2595880"/>
        </p:xfrm>
        <a:graphic>
          <a:graphicData uri="http://schemas.openxmlformats.org/drawingml/2006/table">
            <a:tbl>
              <a:tblPr firstRow="1" bandRow="1">
                <a:tableStyleId>{5C22544A-7EE6-4342-B048-85BDC9FD1C3A}</a:tableStyleId>
              </a:tblPr>
              <a:tblGrid>
                <a:gridCol w="1976424">
                  <a:extLst>
                    <a:ext uri="{9D8B030D-6E8A-4147-A177-3AD203B41FA5}">
                      <a16:colId xmlns:a16="http://schemas.microsoft.com/office/drawing/2014/main" val="400523164"/>
                    </a:ext>
                  </a:extLst>
                </a:gridCol>
                <a:gridCol w="1976424">
                  <a:extLst>
                    <a:ext uri="{9D8B030D-6E8A-4147-A177-3AD203B41FA5}">
                      <a16:colId xmlns:a16="http://schemas.microsoft.com/office/drawing/2014/main" val="3986499393"/>
                    </a:ext>
                  </a:extLst>
                </a:gridCol>
              </a:tblGrid>
              <a:tr h="370840">
                <a:tc gridSpan="2">
                  <a:txBody>
                    <a:bodyPr/>
                    <a:lstStyle/>
                    <a:p>
                      <a:pPr algn="ctr"/>
                      <a:r>
                        <a:rPr lang="en-US" dirty="0"/>
                        <a:t>CVE</a:t>
                      </a:r>
                      <a:r>
                        <a:rPr lang="en-US" baseline="0" dirty="0"/>
                        <a:t> ID Assignment Records</a:t>
                      </a:r>
                      <a:endParaRPr lang="en-US" dirty="0"/>
                    </a:p>
                  </a:txBody>
                  <a:tcPr/>
                </a:tc>
                <a:tc hMerge="1">
                  <a:txBody>
                    <a:bodyPr/>
                    <a:lstStyle/>
                    <a:p>
                      <a:endParaRPr lang="en-US" dirty="0"/>
                    </a:p>
                  </a:txBody>
                  <a:tcPr/>
                </a:tc>
                <a:extLst>
                  <a:ext uri="{0D108BD9-81ED-4DB2-BD59-A6C34878D82A}">
                    <a16:rowId xmlns:a16="http://schemas.microsoft.com/office/drawing/2014/main" val="2553175617"/>
                  </a:ext>
                </a:extLst>
              </a:tr>
              <a:tr h="370840">
                <a:tc>
                  <a:txBody>
                    <a:bodyPr/>
                    <a:lstStyle/>
                    <a:p>
                      <a:r>
                        <a:rPr lang="en-US" dirty="0" err="1"/>
                        <a:t>Vuln</a:t>
                      </a:r>
                      <a:r>
                        <a:rPr lang="en-US" dirty="0"/>
                        <a:t>.</a:t>
                      </a:r>
                      <a:r>
                        <a:rPr lang="en-US" baseline="0" dirty="0"/>
                        <a:t> A</a:t>
                      </a:r>
                      <a:endParaRPr lang="en-US" dirty="0"/>
                    </a:p>
                  </a:txBody>
                  <a:tcPr/>
                </a:tc>
                <a:tc>
                  <a:txBody>
                    <a:bodyPr/>
                    <a:lstStyle/>
                    <a:p>
                      <a:r>
                        <a:rPr lang="en-US" sz="1800" dirty="0">
                          <a:ea typeface="Verdana" pitchFamily="34" charset="0"/>
                          <a:cs typeface="Verdana" pitchFamily="34" charset="0"/>
                        </a:rPr>
                        <a:t>CVE-YYYY-1024</a:t>
                      </a:r>
                      <a:endParaRPr lang="en-US" dirty="0"/>
                    </a:p>
                  </a:txBody>
                  <a:tcPr/>
                </a:tc>
                <a:extLst>
                  <a:ext uri="{0D108BD9-81ED-4DB2-BD59-A6C34878D82A}">
                    <a16:rowId xmlns:a16="http://schemas.microsoft.com/office/drawing/2014/main" val="138423145"/>
                  </a:ext>
                </a:extLst>
              </a:tr>
              <a:tr h="370840">
                <a:tc>
                  <a:txBody>
                    <a:bodyPr/>
                    <a:lstStyle/>
                    <a:p>
                      <a:r>
                        <a:rPr lang="en-US" dirty="0" err="1"/>
                        <a:t>Vuln</a:t>
                      </a:r>
                      <a:r>
                        <a:rPr lang="en-US" dirty="0"/>
                        <a:t>.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CVE-YYYY-1025</a:t>
                      </a:r>
                    </a:p>
                  </a:txBody>
                  <a:tcPr/>
                </a:tc>
                <a:extLst>
                  <a:ext uri="{0D108BD9-81ED-4DB2-BD59-A6C34878D82A}">
                    <a16:rowId xmlns:a16="http://schemas.microsoft.com/office/drawing/2014/main" val="3207838011"/>
                  </a:ext>
                </a:extLst>
              </a:tr>
              <a:tr h="370840">
                <a:tc>
                  <a:txBody>
                    <a:bodyPr/>
                    <a:lstStyle/>
                    <a:p>
                      <a:r>
                        <a:rPr lang="en-US" dirty="0" err="1">
                          <a:highlight>
                            <a:srgbClr val="FFFF00"/>
                          </a:highlight>
                        </a:rPr>
                        <a:t>Vuln</a:t>
                      </a:r>
                      <a:r>
                        <a:rPr lang="en-US" dirty="0">
                          <a:highlight>
                            <a:srgbClr val="FFFF00"/>
                          </a:highlight>
                        </a:rPr>
                        <a:t>.</a:t>
                      </a:r>
                      <a:r>
                        <a:rPr lang="en-US" baseline="0" dirty="0">
                          <a:highlight>
                            <a:srgbClr val="FFFF00"/>
                          </a:highlight>
                        </a:rPr>
                        <a:t> 2</a:t>
                      </a:r>
                      <a:endParaRPr lang="en-US" dirty="0">
                        <a:highlight>
                          <a:srgbClr val="FFFF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ea typeface="Verdana" pitchFamily="34" charset="0"/>
                          <a:cs typeface="Verdana" pitchFamily="34" charset="0"/>
                        </a:rPr>
                        <a:t>CVE-YYYY-1026</a:t>
                      </a:r>
                    </a:p>
                  </a:txBody>
                  <a:tcPr/>
                </a:tc>
                <a:extLst>
                  <a:ext uri="{0D108BD9-81ED-4DB2-BD59-A6C34878D82A}">
                    <a16:rowId xmlns:a16="http://schemas.microsoft.com/office/drawing/2014/main" val="638173911"/>
                  </a:ext>
                </a:extLst>
              </a:tr>
              <a:tr h="370840">
                <a:tc>
                  <a:txBody>
                    <a:bodyPr/>
                    <a:lstStyle/>
                    <a:p>
                      <a:r>
                        <a:rPr lang="en-US" dirty="0" err="1">
                          <a:highlight>
                            <a:srgbClr val="FFFF00"/>
                          </a:highlight>
                        </a:rPr>
                        <a:t>Vuln</a:t>
                      </a:r>
                      <a:r>
                        <a:rPr lang="en-US" dirty="0">
                          <a:highlight>
                            <a:srgbClr val="FFFF00"/>
                          </a:highlight>
                        </a:rPr>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ea typeface="Verdana" pitchFamily="34" charset="0"/>
                          <a:cs typeface="Verdana" pitchFamily="34" charset="0"/>
                        </a:rPr>
                        <a:t>CVE-YYYY-1027</a:t>
                      </a:r>
                    </a:p>
                  </a:txBody>
                  <a:tcPr/>
                </a:tc>
                <a:extLst>
                  <a:ext uri="{0D108BD9-81ED-4DB2-BD59-A6C34878D82A}">
                    <a16:rowId xmlns:a16="http://schemas.microsoft.com/office/drawing/2014/main" val="128956174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31476088"/>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468781233"/>
                  </a:ext>
                </a:extLst>
              </a:tr>
            </a:tbl>
          </a:graphicData>
        </a:graphic>
      </p:graphicFrame>
      <p:cxnSp>
        <p:nvCxnSpPr>
          <p:cNvPr id="25" name="Straight Arrow Connector 24"/>
          <p:cNvCxnSpPr>
            <a:stCxn id="5" idx="3"/>
          </p:cNvCxnSpPr>
          <p:nvPr/>
        </p:nvCxnSpPr>
        <p:spPr>
          <a:xfrm>
            <a:off x="3296750" y="2689395"/>
            <a:ext cx="462451" cy="589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3"/>
          </p:cNvCxnSpPr>
          <p:nvPr/>
        </p:nvCxnSpPr>
        <p:spPr>
          <a:xfrm flipV="1">
            <a:off x="3296750" y="3719949"/>
            <a:ext cx="462451" cy="292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p:cNvSpPr/>
          <p:nvPr/>
        </p:nvSpPr>
        <p:spPr>
          <a:xfrm>
            <a:off x="8285020" y="2881746"/>
            <a:ext cx="1727199" cy="323273"/>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29" name="Rectangle: Rounded Corners 28"/>
          <p:cNvSpPr/>
          <p:nvPr/>
        </p:nvSpPr>
        <p:spPr>
          <a:xfrm>
            <a:off x="8285020" y="3205019"/>
            <a:ext cx="1727199" cy="323273"/>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31" name="Straight Arrow Connector 30"/>
          <p:cNvCxnSpPr>
            <a:stCxn id="28" idx="1"/>
          </p:cNvCxnSpPr>
          <p:nvPr/>
        </p:nvCxnSpPr>
        <p:spPr>
          <a:xfrm flipH="1">
            <a:off x="7712049" y="3043383"/>
            <a:ext cx="572971" cy="235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1"/>
          </p:cNvCxnSpPr>
          <p:nvPr/>
        </p:nvCxnSpPr>
        <p:spPr>
          <a:xfrm flipH="1">
            <a:off x="7712049" y="3366655"/>
            <a:ext cx="572971" cy="25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109359FA-C65B-4288-9B05-72C0043F3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3868913"/>
      </p:ext>
    </p:extLst>
  </p:cSld>
  <p:clrMapOvr>
    <a:masterClrMapping/>
  </p:clrMapOvr>
  <mc:AlternateContent xmlns:mc="http://schemas.openxmlformats.org/markup-compatibility/2006" xmlns:p14="http://schemas.microsoft.com/office/powerpoint/2010/main">
    <mc:Choice Requires="p14">
      <p:transition spd="slow" p14:dur="2000" advTm="15143"/>
    </mc:Choice>
    <mc:Fallback xmlns="">
      <p:transition spd="slow" advTm="1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Getting a CVE ID Block</a:t>
            </a:r>
          </a:p>
          <a:p>
            <a:pPr>
              <a:buFont typeface="Wingdings" panose="05000000000000000000" pitchFamily="2" charset="2"/>
              <a:buChar char="§"/>
            </a:pPr>
            <a:r>
              <a:rPr lang="en-US" dirty="0"/>
              <a:t>Assigning CVE IDs</a:t>
            </a:r>
          </a:p>
          <a:p>
            <a:pPr>
              <a:buFont typeface="Wingdings" panose="05000000000000000000" pitchFamily="2" charset="2"/>
              <a:buChar char="§"/>
            </a:pPr>
            <a:r>
              <a:rPr lang="en-US" dirty="0"/>
              <a:t>Submitting CVE Records</a:t>
            </a:r>
          </a:p>
          <a:p>
            <a:pPr>
              <a:buFont typeface="Wingdings" panose="05000000000000000000" pitchFamily="2" charset="2"/>
              <a:buChar char="§"/>
            </a:pPr>
            <a:r>
              <a:rPr lang="en-US" dirty="0"/>
              <a:t>Updating CVE Records</a:t>
            </a:r>
          </a:p>
          <a:p>
            <a:pPr>
              <a:buFont typeface="Wingdings" panose="05000000000000000000" pitchFamily="2" charset="2"/>
              <a:buChar char="§"/>
            </a:pPr>
            <a:r>
              <a:rPr lang="en-US" dirty="0"/>
              <a:t>Escalating Issues</a:t>
            </a:r>
          </a:p>
          <a:p>
            <a:pPr>
              <a:buFont typeface="Wingdings" panose="05000000000000000000" pitchFamily="2" charset="2"/>
              <a:buChar char="§"/>
            </a:pPr>
            <a:r>
              <a:rPr lang="en-US" dirty="0"/>
              <a:t>Rejecting CVE IDs</a:t>
            </a:r>
          </a:p>
          <a:p>
            <a:pPr>
              <a:buFont typeface="Wingdings" panose="05000000000000000000" pitchFamily="2" charset="2"/>
              <a:buChar char="§"/>
            </a:pPr>
            <a:r>
              <a:rPr lang="en-US" dirty="0"/>
              <a:t>Disputing CVE IDs</a:t>
            </a:r>
          </a:p>
          <a:p>
            <a:pPr>
              <a:buFont typeface="Wingdings" panose="05000000000000000000" pitchFamily="2" charset="2"/>
              <a:buChar char="§"/>
            </a:pPr>
            <a:r>
              <a:rPr lang="en-US" dirty="0"/>
              <a:t>CVE ID Expiration</a:t>
            </a:r>
          </a:p>
        </p:txBody>
      </p:sp>
      <p:sp>
        <p:nvSpPr>
          <p:cNvPr id="2" name="Title 1"/>
          <p:cNvSpPr>
            <a:spLocks noGrp="1"/>
          </p:cNvSpPr>
          <p:nvPr>
            <p:ph type="title"/>
          </p:nvPr>
        </p:nvSpPr>
        <p:spPr/>
        <p:txBody>
          <a:bodyPr/>
          <a:lstStyle/>
          <a:p>
            <a:r>
              <a:rPr lang="en-US" dirty="0"/>
              <a:t>Overview</a:t>
            </a:r>
          </a:p>
        </p:txBody>
      </p:sp>
      <p:sp>
        <p:nvSpPr>
          <p:cNvPr id="4" name="Slide Number Placeholder 1">
            <a:extLst>
              <a:ext uri="{FF2B5EF4-FFF2-40B4-BE49-F238E27FC236}">
                <a16:creationId xmlns:a16="http://schemas.microsoft.com/office/drawing/2014/main" id="{C414F084-1832-434F-ACC9-98010773F1CB}"/>
              </a:ext>
            </a:extLst>
          </p:cNvPr>
          <p:cNvSpPr txBox="1">
            <a:spLocks/>
          </p:cNvSpPr>
          <p:nvPr/>
        </p:nvSpPr>
        <p:spPr>
          <a:xfrm>
            <a:off x="10275063" y="55601"/>
            <a:ext cx="1765676" cy="449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2</a:t>
            </a:fld>
            <a:r>
              <a:rPr lang="en-US" sz="1200" dirty="0">
                <a:solidFill>
                  <a:schemeClr val="bg1">
                    <a:lumMod val="50000"/>
                  </a:schemeClr>
                </a:solidFill>
                <a:latin typeface="Arial" pitchFamily="34" charset="0"/>
              </a:rPr>
              <a:t> |</a:t>
            </a:r>
            <a:r>
              <a:rPr lang="en-US" sz="1200" dirty="0">
                <a:solidFill>
                  <a:schemeClr val="bg1">
                    <a:lumMod val="50000"/>
                  </a:schemeClr>
                </a:solidFill>
                <a:latin typeface="Arial" pitchFamily="34" charset="0"/>
                <a:ea typeface="Verdana" pitchFamily="34" charset="0"/>
                <a:cs typeface="Verdana" pitchFamily="34" charset="0"/>
              </a:rPr>
              <a:t> </a:t>
            </a:r>
          </a:p>
        </p:txBody>
      </p:sp>
      <p:pic>
        <p:nvPicPr>
          <p:cNvPr id="7" name="Audio 6">
            <a:hlinkClick r:id="" action="ppaction://media"/>
            <a:extLst>
              <a:ext uri="{FF2B5EF4-FFF2-40B4-BE49-F238E27FC236}">
                <a16:creationId xmlns:a16="http://schemas.microsoft.com/office/drawing/2014/main" id="{AF347689-B523-48EF-AD86-D7EE5324E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86345774"/>
      </p:ext>
    </p:extLst>
  </p:cSld>
  <p:clrMapOvr>
    <a:masterClrMapping/>
  </p:clrMapOvr>
  <mc:AlternateContent xmlns:mc="http://schemas.openxmlformats.org/markup-compatibility/2006" xmlns:p14="http://schemas.microsoft.com/office/powerpoint/2010/main">
    <mc:Choice Requires="p14">
      <p:transition spd="slow" p14:dur="2000" advTm="26832"/>
    </mc:Choice>
    <mc:Fallback xmlns="">
      <p:transition spd="slow" advTm="2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Informs Reporter of Assignments</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sp>
        <p:nvSpPr>
          <p:cNvPr id="8" name="TextBox 7"/>
          <p:cNvSpPr txBox="1"/>
          <p:nvPr/>
        </p:nvSpPr>
        <p:spPr>
          <a:xfrm>
            <a:off x="5022898" y="1653888"/>
            <a:ext cx="2016898" cy="1754326"/>
          </a:xfrm>
          <a:prstGeom prst="rect">
            <a:avLst/>
          </a:prstGeom>
          <a:noFill/>
        </p:spPr>
        <p:txBody>
          <a:bodyPr wrap="none" rtlCol="0">
            <a:spAutoFit/>
          </a:bodyPr>
          <a:lstStyle/>
          <a:p>
            <a:pPr algn="ctr" fontAlgn="t"/>
            <a:r>
              <a:rPr lang="en-US" dirty="0"/>
              <a:t>…</a:t>
            </a:r>
          </a:p>
          <a:p>
            <a:pPr algn="ctr" fontAlgn="t"/>
            <a:r>
              <a:rPr lang="en-US" dirty="0" err="1"/>
              <a:t>Vuln</a:t>
            </a:r>
            <a:r>
              <a:rPr lang="en-US" dirty="0"/>
              <a:t>. 2 is assigned</a:t>
            </a:r>
          </a:p>
          <a:p>
            <a:pPr algn="ctr"/>
            <a:r>
              <a:rPr lang="en-US" dirty="0"/>
              <a:t>CVE-YYYY-1026 and</a:t>
            </a:r>
          </a:p>
          <a:p>
            <a:pPr algn="ctr" fontAlgn="t"/>
            <a:r>
              <a:rPr lang="en-US" dirty="0" err="1"/>
              <a:t>Vuln</a:t>
            </a:r>
            <a:r>
              <a:rPr lang="en-US" dirty="0"/>
              <a:t>. 6 is assigned</a:t>
            </a:r>
          </a:p>
          <a:p>
            <a:pPr algn="ctr"/>
            <a:r>
              <a:rPr lang="en-US" dirty="0"/>
              <a:t>CVE-YYYY-1027</a:t>
            </a:r>
          </a:p>
          <a:p>
            <a:pPr algn="ctr"/>
            <a:r>
              <a:rPr lang="en-US" dirty="0"/>
              <a:t>…</a:t>
            </a:r>
          </a:p>
        </p:txBody>
      </p:sp>
      <p:cxnSp>
        <p:nvCxnSpPr>
          <p:cNvPr id="6" name="Straight Arrow Connector 5"/>
          <p:cNvCxnSpPr/>
          <p:nvPr/>
        </p:nvCxnSpPr>
        <p:spPr>
          <a:xfrm flipH="1" flipV="1">
            <a:off x="4702307" y="3408215"/>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 name="Audio 6">
            <a:hlinkClick r:id="" action="ppaction://media"/>
            <a:extLst>
              <a:ext uri="{FF2B5EF4-FFF2-40B4-BE49-F238E27FC236}">
                <a16:creationId xmlns:a16="http://schemas.microsoft.com/office/drawing/2014/main" id="{03B2890A-E74E-4A01-B489-12EF1BD93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209188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7AAA-65EF-4AD5-8874-FAE321F02090}"/>
              </a:ext>
            </a:extLst>
          </p:cNvPr>
          <p:cNvSpPr>
            <a:spLocks noGrp="1"/>
          </p:cNvSpPr>
          <p:nvPr>
            <p:ph type="ctrTitle" sz="quarter"/>
          </p:nvPr>
        </p:nvSpPr>
        <p:spPr/>
        <p:txBody>
          <a:bodyPr/>
          <a:lstStyle/>
          <a:p>
            <a:r>
              <a:rPr lang="en-US" dirty="0"/>
              <a:t>Submitting CVE Entries</a:t>
            </a:r>
          </a:p>
        </p:txBody>
      </p:sp>
      <p:sp>
        <p:nvSpPr>
          <p:cNvPr id="3" name="Slide Number Placeholder 2">
            <a:extLst>
              <a:ext uri="{FF2B5EF4-FFF2-40B4-BE49-F238E27FC236}">
                <a16:creationId xmlns:a16="http://schemas.microsoft.com/office/drawing/2014/main" id="{651A600E-637C-42D4-9323-63FDE4F3B9FA}"/>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05FFE950-59E1-4D14-910C-BD221A2428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319292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AC1C8A-B8A1-490F-B709-C4E0CCAB8EAF}"/>
              </a:ext>
            </a:extLst>
          </p:cNvPr>
          <p:cNvSpPr>
            <a:spLocks noGrp="1"/>
          </p:cNvSpPr>
          <p:nvPr>
            <p:ph idx="1"/>
          </p:nvPr>
        </p:nvSpPr>
        <p:spPr/>
        <p:txBody>
          <a:bodyPr>
            <a:normAutofit/>
          </a:bodyPr>
          <a:lstStyle/>
          <a:p>
            <a:pPr marL="0" indent="0">
              <a:buNone/>
            </a:pPr>
            <a:r>
              <a:rPr lang="en-US" b="1" dirty="0"/>
              <a:t>Reserved: </a:t>
            </a:r>
            <a:r>
              <a:rPr lang="en-US" b="0" dirty="0"/>
              <a:t>When a CVE ID has been allocated to a CNA, it is immediately added to the CVE List in the reserved state. The reserved record is a placeholder until the information about the vulnerability is made public.</a:t>
            </a:r>
          </a:p>
          <a:p>
            <a:pPr marL="0" indent="0">
              <a:buNone/>
            </a:pPr>
            <a:r>
              <a:rPr lang="en-US" b="1" dirty="0"/>
              <a:t>Published: </a:t>
            </a:r>
            <a:r>
              <a:rPr lang="en-US" b="0" dirty="0"/>
              <a:t>When the information for the vulnerability is filled in the CVE List, the CVE Record is considered published. Published can also be used as a verb to describe the process of filling the vulnerability details into the CVE Record.</a:t>
            </a:r>
          </a:p>
          <a:p>
            <a:pPr marL="0" indent="0">
              <a:buNone/>
            </a:pPr>
            <a:r>
              <a:rPr lang="en-US" b="1" dirty="0"/>
              <a:t>Rejected: </a:t>
            </a:r>
            <a:r>
              <a:rPr lang="en-US" b="0" dirty="0"/>
              <a:t>When the CVE ID and associated CVE Record should no longer be used, the CVE Record is in the rejected state. Rejected CVE Records remain in the CVE List so that users can know when it is invalid.</a:t>
            </a:r>
          </a:p>
          <a:p>
            <a:pPr marL="0" indent="0">
              <a:buNone/>
            </a:pPr>
            <a:r>
              <a:rPr lang="en-US" b="1" dirty="0"/>
              <a:t>Reserved but Public (RBP): </a:t>
            </a:r>
            <a:r>
              <a:rPr lang="en-US" b="0" dirty="0"/>
              <a:t>A term used to describe when the CVE ID is in the public state but the associated CVE Record is in the reserved state. This happens when a CNA has published its advisory for the vulnerability but has not published the CVE Record.</a:t>
            </a:r>
            <a:endParaRPr lang="en-US" dirty="0"/>
          </a:p>
        </p:txBody>
      </p:sp>
      <p:sp>
        <p:nvSpPr>
          <p:cNvPr id="2" name="Title 1"/>
          <p:cNvSpPr>
            <a:spLocks noGrp="1"/>
          </p:cNvSpPr>
          <p:nvPr>
            <p:ph type="title"/>
          </p:nvPr>
        </p:nvSpPr>
        <p:spPr/>
        <p:txBody>
          <a:bodyPr>
            <a:normAutofit/>
          </a:bodyPr>
          <a:lstStyle/>
          <a:p>
            <a:r>
              <a:rPr lang="en-US" dirty="0"/>
              <a:t>CVE Record States / Terms</a:t>
            </a:r>
          </a:p>
        </p:txBody>
      </p:sp>
      <p:sp>
        <p:nvSpPr>
          <p:cNvPr id="4" name="Slide Number Placeholder 2">
            <a:extLst>
              <a:ext uri="{FF2B5EF4-FFF2-40B4-BE49-F238E27FC236}">
                <a16:creationId xmlns:a16="http://schemas.microsoft.com/office/drawing/2014/main" id="{A2DF6BB0-2F16-4B59-ACD2-1562E254BA19}"/>
              </a:ext>
            </a:extLst>
          </p:cNvPr>
          <p:cNvSpPr txBox="1">
            <a:spLocks/>
          </p:cNvSpPr>
          <p:nvPr/>
        </p:nvSpPr>
        <p:spPr>
          <a:xfrm>
            <a:off x="10275063" y="55601"/>
            <a:ext cx="1765676" cy="2526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22</a:t>
            </a:fld>
            <a:r>
              <a:rPr lang="en-US" sz="1200">
                <a:solidFill>
                  <a:schemeClr val="bg1">
                    <a:lumMod val="50000"/>
                  </a:schemeClr>
                </a:solidFill>
                <a:latin typeface="Arial" pitchFamily="34" charset="0"/>
              </a:rPr>
              <a:t> |</a:t>
            </a:r>
            <a:r>
              <a:rPr lang="en-US" sz="1200">
                <a:solidFill>
                  <a:schemeClr val="bg1">
                    <a:lumMod val="50000"/>
                  </a:schemeClr>
                </a:solidFill>
                <a:latin typeface="Arial" pitchFamily="34" charset="0"/>
                <a:ea typeface="Verdana" pitchFamily="34" charset="0"/>
                <a:cs typeface="Verdana" pitchFamily="34" charset="0"/>
              </a:rPr>
              <a:t> </a:t>
            </a:r>
            <a:endParaRPr lang="en-US" sz="1200" dirty="0">
              <a:solidFill>
                <a:schemeClr val="bg1">
                  <a:lumMod val="50000"/>
                </a:schemeClr>
              </a:solidFill>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15BEF174-218B-413D-A949-1E593499C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099457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6CA52F-E969-4894-984F-1287A592985E}"/>
              </a:ext>
            </a:extLst>
          </p:cNvPr>
          <p:cNvSpPr>
            <a:spLocks noGrp="1"/>
          </p:cNvSpPr>
          <p:nvPr>
            <p:ph idx="1"/>
          </p:nvPr>
        </p:nvSpPr>
        <p:spPr/>
        <p:txBody>
          <a:bodyPr/>
          <a:lstStyle/>
          <a:p>
            <a:pPr marL="228600" indent="-228600" defTabSz="914400">
              <a:spcBef>
                <a:spcPts val="1000"/>
              </a:spcBef>
              <a:spcAft>
                <a:spcPts val="600"/>
              </a:spcAft>
            </a:pPr>
            <a:r>
              <a:rPr lang="en-US" sz="2000" dirty="0"/>
              <a:t>The Root CNA determines how sub-CNAs submit CVE details</a:t>
            </a:r>
          </a:p>
          <a:p>
            <a:pPr marL="228600" indent="-228600" defTabSz="914400">
              <a:spcBef>
                <a:spcPts val="1000"/>
              </a:spcBef>
              <a:spcAft>
                <a:spcPts val="600"/>
              </a:spcAft>
            </a:pPr>
            <a:r>
              <a:rPr lang="en-US" sz="2000" dirty="0"/>
              <a:t>The Root CNA may choose to have CNA’s:  </a:t>
            </a:r>
          </a:p>
          <a:p>
            <a:pPr marL="765469" lvl="2" indent="-457200" defTabSz="914400">
              <a:spcBef>
                <a:spcPts val="1000"/>
              </a:spcBef>
              <a:spcAft>
                <a:spcPts val="600"/>
              </a:spcAft>
              <a:buSzPct val="120000"/>
              <a:buFont typeface="+mj-lt"/>
              <a:buAutoNum type="arabicParenR"/>
            </a:pPr>
            <a:r>
              <a:rPr lang="en-US" sz="2000" b="1" dirty="0"/>
              <a:t>Submit directly to the Root  </a:t>
            </a:r>
          </a:p>
          <a:p>
            <a:pPr marL="765469" lvl="2" indent="-457200" defTabSz="914400">
              <a:spcBef>
                <a:spcPts val="1000"/>
              </a:spcBef>
              <a:spcAft>
                <a:spcPts val="600"/>
              </a:spcAft>
              <a:buSzPct val="120000"/>
              <a:buFont typeface="+mj-lt"/>
              <a:buAutoNum type="arabicParenR"/>
            </a:pPr>
            <a:r>
              <a:rPr lang="en-US" sz="2000" b="1" dirty="0"/>
              <a:t>Submit directly to the Secretariat </a:t>
            </a:r>
          </a:p>
          <a:p>
            <a:pPr marL="461423" indent="-457200"/>
            <a:endParaRPr lang="en-US" dirty="0"/>
          </a:p>
        </p:txBody>
      </p:sp>
      <p:sp>
        <p:nvSpPr>
          <p:cNvPr id="3" name="Slide Number Placeholder 2">
            <a:extLst>
              <a:ext uri="{FF2B5EF4-FFF2-40B4-BE49-F238E27FC236}">
                <a16:creationId xmlns:a16="http://schemas.microsoft.com/office/drawing/2014/main" id="{43B07DD9-626C-40CA-AC10-4221755C720F}"/>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23</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4" name="Title 3">
            <a:extLst>
              <a:ext uri="{FF2B5EF4-FFF2-40B4-BE49-F238E27FC236}">
                <a16:creationId xmlns:a16="http://schemas.microsoft.com/office/drawing/2014/main" id="{FBF80DF9-AE31-4BD1-AE00-83EB8F6E84CF}"/>
              </a:ext>
            </a:extLst>
          </p:cNvPr>
          <p:cNvSpPr>
            <a:spLocks noGrp="1"/>
          </p:cNvSpPr>
          <p:nvPr>
            <p:ph type="title"/>
          </p:nvPr>
        </p:nvSpPr>
        <p:spPr/>
        <p:txBody>
          <a:bodyPr/>
          <a:lstStyle/>
          <a:p>
            <a:pPr>
              <a:lnSpc>
                <a:spcPts val="3200"/>
              </a:lnSpc>
            </a:pPr>
            <a:r>
              <a:rPr lang="en-US" sz="2900" dirty="0"/>
              <a:t>Determine process for submitting CVE details</a:t>
            </a:r>
          </a:p>
        </p:txBody>
      </p:sp>
      <p:pic>
        <p:nvPicPr>
          <p:cNvPr id="7" name="Audio 6">
            <a:hlinkClick r:id="" action="ppaction://media"/>
            <a:extLst>
              <a:ext uri="{FF2B5EF4-FFF2-40B4-BE49-F238E27FC236}">
                <a16:creationId xmlns:a16="http://schemas.microsoft.com/office/drawing/2014/main" id="{EFB08A58-4D8C-40F1-BA9A-D6E8328250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52764167"/>
      </p:ext>
    </p:extLst>
  </p:cSld>
  <p:clrMapOvr>
    <a:masterClrMapping/>
  </p:clrMapOvr>
  <mc:AlternateContent xmlns:mc="http://schemas.openxmlformats.org/markup-compatibility/2006" xmlns:p14="http://schemas.microsoft.com/office/powerpoint/2010/main">
    <mc:Choice Requires="p14">
      <p:transition spd="slow" p14:dur="2000" advTm="17719"/>
    </mc:Choice>
    <mc:Fallback xmlns="">
      <p:transition spd="slow" advTm="1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Publishes Advisory with CVE Details</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Scroll: Vertical 4"/>
          <p:cNvSpPr/>
          <p:nvPr/>
        </p:nvSpPr>
        <p:spPr>
          <a:xfrm>
            <a:off x="5800437" y="15794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hlinkClick r:id="rId5"/>
              </a:rPr>
              <a:t>www.example.com/security-advisory-1</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marL="285750" indent="-285750">
              <a:buFont typeface="Arial" panose="020B0604020202020204" pitchFamily="34" charset="0"/>
              <a:buChar char="•"/>
            </a:pPr>
            <a:r>
              <a:rPr lang="en-US" dirty="0">
                <a:solidFill>
                  <a:schemeClr val="tx1"/>
                </a:solidFill>
              </a:rPr>
              <a:t>Fixed </a:t>
            </a:r>
            <a:r>
              <a:rPr lang="en-US" dirty="0" err="1">
                <a:solidFill>
                  <a:schemeClr val="tx1"/>
                </a:solidFill>
              </a:rPr>
              <a:t>Vuln</a:t>
            </a:r>
            <a:r>
              <a:rPr lang="en-US" dirty="0">
                <a:solidFill>
                  <a:schemeClr val="tx1"/>
                </a:solidFill>
              </a:rPr>
              <a:t>. 2 (CVE-YYYY-1026)</a:t>
            </a:r>
          </a:p>
          <a:p>
            <a:pPr marL="285750" indent="-285750">
              <a:buFont typeface="Arial" panose="020B0604020202020204" pitchFamily="34" charset="0"/>
              <a:buChar char="•"/>
            </a:pPr>
            <a:r>
              <a:rPr lang="en-US" dirty="0">
                <a:solidFill>
                  <a:schemeClr val="tx1"/>
                </a:solidFill>
              </a:rPr>
              <a:t>Fixed </a:t>
            </a:r>
            <a:r>
              <a:rPr lang="en-US" dirty="0" err="1">
                <a:solidFill>
                  <a:schemeClr val="tx1"/>
                </a:solidFill>
              </a:rPr>
              <a:t>Vuln</a:t>
            </a:r>
            <a:r>
              <a:rPr lang="en-US" dirty="0">
                <a:solidFill>
                  <a:schemeClr val="tx1"/>
                </a:solidFill>
              </a:rPr>
              <a:t>. 6 (CVE-YYYY-1027)</a:t>
            </a:r>
          </a:p>
        </p:txBody>
      </p:sp>
      <p:cxnSp>
        <p:nvCxnSpPr>
          <p:cNvPr id="7" name="Straight Arrow Connector 6"/>
          <p:cNvCxnSpPr>
            <a:stCxn id="4" idx="3"/>
            <a:endCxn id="5" idx="1"/>
          </p:cNvCxnSpPr>
          <p:nvPr/>
        </p:nvCxnSpPr>
        <p:spPr>
          <a:xfrm>
            <a:off x="4414984" y="3648364"/>
            <a:ext cx="1902689"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572941" y="3309808"/>
            <a:ext cx="1532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Publish advisory</a:t>
            </a:r>
          </a:p>
        </p:txBody>
      </p:sp>
      <p:pic>
        <p:nvPicPr>
          <p:cNvPr id="3" name="Audio 2">
            <a:hlinkClick r:id="" action="ppaction://media"/>
            <a:extLst>
              <a:ext uri="{FF2B5EF4-FFF2-40B4-BE49-F238E27FC236}">
                <a16:creationId xmlns:a16="http://schemas.microsoft.com/office/drawing/2014/main" id="{31EA2BE4-D645-4F56-8800-D24667008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14739408"/>
      </p:ext>
    </p:extLst>
  </p:cSld>
  <p:clrMapOvr>
    <a:masterClrMapping/>
  </p:clrMapOvr>
  <mc:AlternateContent xmlns:mc="http://schemas.openxmlformats.org/markup-compatibility/2006" xmlns:p14="http://schemas.microsoft.com/office/powerpoint/2010/main">
    <mc:Choice Requires="p14">
      <p:transition spd="slow" p14:dur="2000" advTm="5495"/>
    </mc:Choice>
    <mc:Fallback xmlns="">
      <p:transition spd="slow" advTm="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Formats Details as Required</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Scroll: Vertical 4"/>
          <p:cNvSpPr/>
          <p:nvPr/>
        </p:nvSpPr>
        <p:spPr>
          <a:xfrm>
            <a:off x="5800437" y="15794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[CVEID]: CVE-YYYY-1026</a:t>
            </a:r>
          </a:p>
          <a:p>
            <a:r>
              <a:rPr lang="en-US" dirty="0">
                <a:solidFill>
                  <a:schemeClr val="tx1"/>
                </a:solidFill>
              </a:rPr>
              <a:t>[PRODUCT]: MY-PRODUCT</a:t>
            </a:r>
          </a:p>
          <a:p>
            <a:r>
              <a:rPr lang="en-US" dirty="0">
                <a:solidFill>
                  <a:schemeClr val="tx1"/>
                </a:solidFill>
              </a:rPr>
              <a:t>[VERSION]: 1.2.3</a:t>
            </a:r>
          </a:p>
          <a:p>
            <a:r>
              <a:rPr lang="en-US" dirty="0">
                <a:solidFill>
                  <a:schemeClr val="tx1"/>
                </a:solidFill>
              </a:rPr>
              <a:t>[PROBLEMTYPE]: Buffer overflow</a:t>
            </a:r>
          </a:p>
          <a:p>
            <a:r>
              <a:rPr lang="en-US" dirty="0">
                <a:solidFill>
                  <a:schemeClr val="tx1"/>
                </a:solidFill>
              </a:rPr>
              <a:t>[REFERENCES]: www.example.com/security-advisory-1</a:t>
            </a:r>
          </a:p>
          <a:p>
            <a:r>
              <a:rPr lang="en-US" dirty="0">
                <a:solidFill>
                  <a:schemeClr val="tx1"/>
                </a:solidFill>
              </a:rPr>
              <a:t>[DESCRIPTION ]: Buffer overflow in MY-PRODUCT 1.2.3</a:t>
            </a:r>
          </a:p>
          <a:p>
            <a:endParaRPr lang="en-US" dirty="0">
              <a:solidFill>
                <a:schemeClr val="tx1"/>
              </a:solidFill>
            </a:endParaRPr>
          </a:p>
          <a:p>
            <a:r>
              <a:rPr lang="en-US" dirty="0">
                <a:solidFill>
                  <a:schemeClr val="tx1"/>
                </a:solidFill>
              </a:rPr>
              <a:t>[CVEID]: CVE-YYYY-1027</a:t>
            </a:r>
          </a:p>
          <a:p>
            <a:r>
              <a:rPr lang="en-US" dirty="0">
                <a:solidFill>
                  <a:schemeClr val="tx1"/>
                </a:solidFill>
              </a:rPr>
              <a:t>….</a:t>
            </a:r>
          </a:p>
        </p:txBody>
      </p:sp>
      <p:cxnSp>
        <p:nvCxnSpPr>
          <p:cNvPr id="7" name="Straight Arrow Connector 6"/>
          <p:cNvCxnSpPr>
            <a:stCxn id="4" idx="3"/>
            <a:endCxn id="5" idx="1"/>
          </p:cNvCxnSpPr>
          <p:nvPr/>
        </p:nvCxnSpPr>
        <p:spPr>
          <a:xfrm>
            <a:off x="4414984" y="3648364"/>
            <a:ext cx="1902689"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 name="Audio 7">
            <a:hlinkClick r:id="" action="ppaction://media"/>
            <a:extLst>
              <a:ext uri="{FF2B5EF4-FFF2-40B4-BE49-F238E27FC236}">
                <a16:creationId xmlns:a16="http://schemas.microsoft.com/office/drawing/2014/main" id="{C47B3069-1F97-4684-AE73-ABDD312B6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41242185"/>
      </p:ext>
    </p:extLst>
  </p:cSld>
  <p:clrMapOvr>
    <a:masterClrMapping/>
  </p:clrMapOvr>
  <mc:AlternateContent xmlns:mc="http://schemas.openxmlformats.org/markup-compatibility/2006" xmlns:p14="http://schemas.microsoft.com/office/powerpoint/2010/main">
    <mc:Choice Requires="p14">
      <p:transition spd="slow" p14:dur="2000" advTm="10771"/>
    </mc:Choice>
    <mc:Fallback xmlns="">
      <p:transition spd="slow" advTm="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Sends Formatted CVE Details to Root CNA</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7356764" y="3103417"/>
            <a:ext cx="1862649"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cxnSp>
        <p:nvCxnSpPr>
          <p:cNvPr id="7" name="Straight Arrow Connector 6"/>
          <p:cNvCxnSpPr>
            <a:cxnSpLocks/>
            <a:stCxn id="4" idx="3"/>
            <a:endCxn id="5" idx="1"/>
          </p:cNvCxnSpPr>
          <p:nvPr/>
        </p:nvCxnSpPr>
        <p:spPr>
          <a:xfrm flipV="1">
            <a:off x="4414983" y="3648363"/>
            <a:ext cx="294178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4673600" y="1981199"/>
            <a:ext cx="2189019" cy="13946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[CVEID]: CVE-YYYY-1026</a:t>
            </a:r>
          </a:p>
          <a:p>
            <a:r>
              <a:rPr lang="en-US" sz="1200" dirty="0">
                <a:solidFill>
                  <a:schemeClr val="tx1"/>
                </a:solidFill>
              </a:rPr>
              <a:t>…</a:t>
            </a:r>
          </a:p>
          <a:p>
            <a:r>
              <a:rPr lang="en-US" sz="1200" dirty="0">
                <a:solidFill>
                  <a:schemeClr val="tx1"/>
                </a:solidFill>
              </a:rPr>
              <a:t>[CVEID]: CVE-YYYY-1027</a:t>
            </a:r>
          </a:p>
          <a:p>
            <a:r>
              <a:rPr lang="en-US" sz="1200" dirty="0">
                <a:solidFill>
                  <a:schemeClr val="tx1"/>
                </a:solidFill>
              </a:rPr>
              <a:t>…</a:t>
            </a:r>
          </a:p>
        </p:txBody>
      </p:sp>
      <p:pic>
        <p:nvPicPr>
          <p:cNvPr id="12" name="Audio 11">
            <a:hlinkClick r:id="" action="ppaction://media"/>
            <a:extLst>
              <a:ext uri="{FF2B5EF4-FFF2-40B4-BE49-F238E27FC236}">
                <a16:creationId xmlns:a16="http://schemas.microsoft.com/office/drawing/2014/main" id="{4A120ABA-B3E0-48F3-85FE-9D757B4D1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78769113"/>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Root CNA Sends the CVE Details to the Secretariat</a:t>
            </a:r>
          </a:p>
        </p:txBody>
      </p:sp>
      <p:grpSp>
        <p:nvGrpSpPr>
          <p:cNvPr id="3" name="Group 2">
            <a:extLst>
              <a:ext uri="{FF2B5EF4-FFF2-40B4-BE49-F238E27FC236}">
                <a16:creationId xmlns:a16="http://schemas.microsoft.com/office/drawing/2014/main" id="{2D539CE3-3B49-4521-A432-ECDF65977949}"/>
              </a:ext>
            </a:extLst>
          </p:cNvPr>
          <p:cNvGrpSpPr/>
          <p:nvPr/>
        </p:nvGrpSpPr>
        <p:grpSpPr>
          <a:xfrm>
            <a:off x="3135747" y="2000248"/>
            <a:ext cx="6414654" cy="2212110"/>
            <a:chOff x="1154547" y="1981198"/>
            <a:chExt cx="6414654" cy="2212110"/>
          </a:xfrm>
        </p:grpSpPr>
        <p:sp>
          <p:nvSpPr>
            <p:cNvPr id="4" name="Rectangle: Rounded Corners 3"/>
            <p:cNvSpPr/>
            <p:nvPr/>
          </p:nvSpPr>
          <p:spPr>
            <a:xfrm>
              <a:off x="1154547" y="31034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5" name="Rectangle: Rounded Corners 4"/>
            <p:cNvSpPr/>
            <p:nvPr/>
          </p:nvSpPr>
          <p:spPr>
            <a:xfrm>
              <a:off x="5832765" y="3103416"/>
              <a:ext cx="1736436" cy="1089891"/>
            </a:xfrm>
            <a:prstGeom prst="roundRect">
              <a:avLst/>
            </a:prstGeom>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cxnSp>
          <p:nvCxnSpPr>
            <p:cNvPr id="7" name="Straight Arrow Connector 6"/>
            <p:cNvCxnSpPr>
              <a:stCxn id="4" idx="3"/>
              <a:endCxn id="5" idx="1"/>
            </p:cNvCxnSpPr>
            <p:nvPr/>
          </p:nvCxnSpPr>
          <p:spPr>
            <a:xfrm flipV="1">
              <a:off x="2890983" y="3648362"/>
              <a:ext cx="2941782"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149599" y="1981198"/>
              <a:ext cx="2189019" cy="13946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[CVEID]: CVE-YYYY-1026</a:t>
              </a:r>
            </a:p>
            <a:p>
              <a:r>
                <a:rPr lang="en-US" sz="1200" dirty="0">
                  <a:solidFill>
                    <a:schemeClr val="tx1"/>
                  </a:solidFill>
                </a:rPr>
                <a:t>…</a:t>
              </a:r>
            </a:p>
            <a:p>
              <a:r>
                <a:rPr lang="en-US" sz="1200" dirty="0">
                  <a:solidFill>
                    <a:schemeClr val="tx1"/>
                  </a:solidFill>
                </a:rPr>
                <a:t>[CVEID]: CVE-YYYY-1027</a:t>
              </a:r>
            </a:p>
            <a:p>
              <a:r>
                <a:rPr lang="en-US" sz="1200" dirty="0">
                  <a:solidFill>
                    <a:schemeClr val="tx1"/>
                  </a:solidFill>
                </a:rPr>
                <a:t>…</a:t>
              </a:r>
            </a:p>
          </p:txBody>
        </p:sp>
      </p:grpSp>
      <p:pic>
        <p:nvPicPr>
          <p:cNvPr id="8" name="Audio 7">
            <a:hlinkClick r:id="" action="ppaction://media"/>
            <a:extLst>
              <a:ext uri="{FF2B5EF4-FFF2-40B4-BE49-F238E27FC236}">
                <a16:creationId xmlns:a16="http://schemas.microsoft.com/office/drawing/2014/main" id="{453D6C5D-1FBD-4CB3-8023-B11D8D85F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83285682"/>
      </p:ext>
    </p:extLst>
  </p:cSld>
  <p:clrMapOvr>
    <a:masterClrMapping/>
  </p:clrMapOvr>
  <mc:AlternateContent xmlns:mc="http://schemas.openxmlformats.org/markup-compatibility/2006" xmlns:p14="http://schemas.microsoft.com/office/powerpoint/2010/main">
    <mc:Choice Requires="p14">
      <p:transition spd="slow" p14:dur="2000" advTm="6671"/>
    </mc:Choice>
    <mc:Fallback xmlns="">
      <p:transition spd="slow" advTm="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Secretariat Updates the Master CVE List</a:t>
            </a:r>
          </a:p>
        </p:txBody>
      </p:sp>
      <p:sp>
        <p:nvSpPr>
          <p:cNvPr id="4" name="Scroll: Vertical 3"/>
          <p:cNvSpPr/>
          <p:nvPr/>
        </p:nvSpPr>
        <p:spPr>
          <a:xfrm>
            <a:off x="2133601" y="17826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[CVEID]: CVE-YYYY-1026</a:t>
            </a:r>
          </a:p>
          <a:p>
            <a:r>
              <a:rPr lang="en-US" dirty="0">
                <a:solidFill>
                  <a:schemeClr val="tx1"/>
                </a:solidFill>
              </a:rPr>
              <a:t>[PRODUCT]: MY-PRODUCT</a:t>
            </a:r>
          </a:p>
          <a:p>
            <a:r>
              <a:rPr lang="en-US" dirty="0">
                <a:solidFill>
                  <a:schemeClr val="tx1"/>
                </a:solidFill>
              </a:rPr>
              <a:t>[VERSION]: 1.2.3</a:t>
            </a:r>
          </a:p>
          <a:p>
            <a:r>
              <a:rPr lang="en-US" dirty="0">
                <a:solidFill>
                  <a:schemeClr val="tx1"/>
                </a:solidFill>
              </a:rPr>
              <a:t>[PROBLEMTYPE]: Buffer overflow</a:t>
            </a:r>
          </a:p>
          <a:p>
            <a:r>
              <a:rPr lang="en-US" dirty="0">
                <a:solidFill>
                  <a:schemeClr val="tx1"/>
                </a:solidFill>
              </a:rPr>
              <a:t>[REFERENCES]: www.example.com/security-advisory-1</a:t>
            </a:r>
          </a:p>
          <a:p>
            <a:r>
              <a:rPr lang="en-US" dirty="0">
                <a:solidFill>
                  <a:schemeClr val="tx1"/>
                </a:solidFill>
              </a:rPr>
              <a:t>[DESCRIPTION ]: Buffer overflow in MY-PRODUCT 1.2.3</a:t>
            </a:r>
          </a:p>
          <a:p>
            <a:endParaRPr lang="en-US" dirty="0">
              <a:solidFill>
                <a:schemeClr val="tx1"/>
              </a:solidFill>
            </a:endParaRPr>
          </a:p>
          <a:p>
            <a:r>
              <a:rPr lang="en-US" dirty="0">
                <a:solidFill>
                  <a:schemeClr val="tx1"/>
                </a:solidFill>
              </a:rPr>
              <a:t>[CVEID]: CVE-YYYY-1027</a:t>
            </a:r>
          </a:p>
          <a:p>
            <a:r>
              <a:rPr lang="en-US" dirty="0">
                <a:solidFill>
                  <a:schemeClr val="tx1"/>
                </a:solidFill>
              </a:rPr>
              <a:t>….</a:t>
            </a:r>
          </a:p>
        </p:txBody>
      </p:sp>
      <p:sp>
        <p:nvSpPr>
          <p:cNvPr id="5" name="Scroll: Vertical 4"/>
          <p:cNvSpPr/>
          <p:nvPr/>
        </p:nvSpPr>
        <p:spPr>
          <a:xfrm>
            <a:off x="6437746" y="17826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CVE-YYYY-1026</a:t>
            </a:r>
          </a:p>
          <a:p>
            <a:r>
              <a:rPr lang="en-US" sz="1200" dirty="0">
                <a:solidFill>
                  <a:schemeClr val="tx1"/>
                </a:solidFill>
              </a:rPr>
              <a:t>Status: Candidate</a:t>
            </a:r>
          </a:p>
          <a:p>
            <a:r>
              <a:rPr lang="en-US" sz="1200" dirty="0">
                <a:solidFill>
                  <a:schemeClr val="tx1"/>
                </a:solidFill>
              </a:rPr>
              <a:t>URL: http://cve.mitre.org/cgi-bin/cvename.cgi?name=CVE-YYYY-1026</a:t>
            </a:r>
          </a:p>
          <a:p>
            <a:r>
              <a:rPr lang="en-US" sz="1200" dirty="0">
                <a:solidFill>
                  <a:schemeClr val="tx1"/>
                </a:solidFill>
              </a:rPr>
              <a:t>Phase: Assigned (YYYYMMDD)</a:t>
            </a:r>
          </a:p>
          <a:p>
            <a:r>
              <a:rPr lang="en-US" sz="1200" dirty="0">
                <a:solidFill>
                  <a:schemeClr val="tx1"/>
                </a:solidFill>
              </a:rPr>
              <a:t>Category:</a:t>
            </a:r>
          </a:p>
          <a:p>
            <a:endParaRPr lang="en-US" sz="1200" dirty="0">
              <a:solidFill>
                <a:schemeClr val="tx1"/>
              </a:solidFill>
            </a:endParaRPr>
          </a:p>
          <a:p>
            <a:endParaRPr lang="en-US" sz="1200" dirty="0">
              <a:solidFill>
                <a:schemeClr val="tx1"/>
              </a:solidFill>
            </a:endParaRPr>
          </a:p>
          <a:p>
            <a:endParaRPr lang="en-US" sz="1200" strike="sngStrike" dirty="0">
              <a:solidFill>
                <a:schemeClr val="tx1"/>
              </a:solidFill>
            </a:endParaRPr>
          </a:p>
          <a:p>
            <a:r>
              <a:rPr lang="en-US" sz="1200" dirty="0">
                <a:solidFill>
                  <a:schemeClr val="tx1"/>
                </a:solidFill>
              </a:rPr>
              <a:t>** RESERVED **</a:t>
            </a:r>
          </a:p>
          <a:p>
            <a:r>
              <a:rPr lang="en-US" sz="1200" dirty="0">
                <a:solidFill>
                  <a:schemeClr val="tx1"/>
                </a:solidFill>
              </a:rPr>
              <a:t>This candidate has been reserved by an organization or individual that will use it when announcing a new security problem.  When the candidate has been publicized, the details for this candidate will be provided.</a:t>
            </a:r>
          </a:p>
        </p:txBody>
      </p:sp>
      <p:sp>
        <p:nvSpPr>
          <p:cNvPr id="7" name="Rectangle: Rounded Corners 6"/>
          <p:cNvSpPr/>
          <p:nvPr/>
        </p:nvSpPr>
        <p:spPr>
          <a:xfrm>
            <a:off x="2669309" y="4267201"/>
            <a:ext cx="2909454" cy="895927"/>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0" name="Rectangle: Rounded Corners 9"/>
          <p:cNvSpPr/>
          <p:nvPr/>
        </p:nvSpPr>
        <p:spPr>
          <a:xfrm>
            <a:off x="6899564" y="3980874"/>
            <a:ext cx="3029526" cy="1390072"/>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2" name="Straight Arrow Connector 11"/>
          <p:cNvCxnSpPr>
            <a:stCxn id="7" idx="3"/>
            <a:endCxn id="10" idx="1"/>
          </p:cNvCxnSpPr>
          <p:nvPr/>
        </p:nvCxnSpPr>
        <p:spPr>
          <a:xfrm flipV="1">
            <a:off x="5578764" y="4675910"/>
            <a:ext cx="1320801" cy="39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Rectangle: Rounded Corners 12"/>
          <p:cNvSpPr/>
          <p:nvPr/>
        </p:nvSpPr>
        <p:spPr>
          <a:xfrm>
            <a:off x="6991928" y="3454399"/>
            <a:ext cx="2937163" cy="392546"/>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5" name="Rectangle: Rounded Corners 14"/>
          <p:cNvSpPr/>
          <p:nvPr/>
        </p:nvSpPr>
        <p:spPr>
          <a:xfrm>
            <a:off x="2669309" y="3703782"/>
            <a:ext cx="3048000" cy="563418"/>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7" name="Straight Arrow Connector 16"/>
          <p:cNvCxnSpPr>
            <a:stCxn id="15" idx="3"/>
            <a:endCxn id="13" idx="1"/>
          </p:cNvCxnSpPr>
          <p:nvPr/>
        </p:nvCxnSpPr>
        <p:spPr>
          <a:xfrm flipV="1">
            <a:off x="5717309" y="3650673"/>
            <a:ext cx="1274618" cy="3348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359701" y="1350895"/>
            <a:ext cx="1600118" cy="461665"/>
          </a:xfrm>
          <a:prstGeom prst="rect">
            <a:avLst/>
          </a:prstGeom>
          <a:noFill/>
        </p:spPr>
        <p:txBody>
          <a:bodyPr wrap="none" rtlCol="0">
            <a:spAutoFit/>
          </a:bodyPr>
          <a:lstStyle/>
          <a:p>
            <a:pPr>
              <a:spcAft>
                <a:spcPts val="600"/>
              </a:spcAft>
            </a:pPr>
            <a:r>
              <a:rPr lang="en-US" sz="2400" dirty="0">
                <a:ea typeface="Verdana" pitchFamily="34" charset="0"/>
                <a:cs typeface="Verdana" pitchFamily="34" charset="0"/>
              </a:rPr>
              <a:t>Submission</a:t>
            </a:r>
          </a:p>
        </p:txBody>
      </p:sp>
      <p:sp>
        <p:nvSpPr>
          <p:cNvPr id="19" name="TextBox 18"/>
          <p:cNvSpPr txBox="1"/>
          <p:nvPr/>
        </p:nvSpPr>
        <p:spPr>
          <a:xfrm>
            <a:off x="7861818" y="1299868"/>
            <a:ext cx="1162241" cy="461665"/>
          </a:xfrm>
          <a:prstGeom prst="rect">
            <a:avLst/>
          </a:prstGeom>
          <a:noFill/>
        </p:spPr>
        <p:txBody>
          <a:bodyPr wrap="none" rtlCol="0">
            <a:spAutoFit/>
          </a:bodyPr>
          <a:lstStyle/>
          <a:p>
            <a:pPr>
              <a:spcAft>
                <a:spcPts val="600"/>
              </a:spcAft>
            </a:pPr>
            <a:r>
              <a:rPr lang="en-US" sz="2400" dirty="0">
                <a:ea typeface="Verdana" pitchFamily="34" charset="0"/>
                <a:cs typeface="Verdana" pitchFamily="34" charset="0"/>
              </a:rPr>
              <a:t>CVE List</a:t>
            </a:r>
          </a:p>
        </p:txBody>
      </p:sp>
      <p:pic>
        <p:nvPicPr>
          <p:cNvPr id="8" name="Audio 7">
            <a:hlinkClick r:id="" action="ppaction://media"/>
            <a:extLst>
              <a:ext uri="{FF2B5EF4-FFF2-40B4-BE49-F238E27FC236}">
                <a16:creationId xmlns:a16="http://schemas.microsoft.com/office/drawing/2014/main" id="{FC9D6EB2-242D-4401-8C9B-F4784978E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04830415"/>
      </p:ext>
    </p:extLst>
  </p:cSld>
  <p:clrMapOvr>
    <a:masterClrMapping/>
  </p:clrMapOvr>
  <mc:AlternateContent xmlns:mc="http://schemas.openxmlformats.org/markup-compatibility/2006" xmlns:p14="http://schemas.microsoft.com/office/powerpoint/2010/main">
    <mc:Choice Requires="p14">
      <p:transition spd="slow" p14:dur="2000" advTm="5104"/>
    </mc:Choice>
    <mc:Fallback xmlns="">
      <p:transition spd="slow" advTm="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Secretariat Publishes Updated CVE List</a:t>
            </a:r>
          </a:p>
        </p:txBody>
      </p:sp>
      <p:sp>
        <p:nvSpPr>
          <p:cNvPr id="4" name="Scroll: Vertical 3"/>
          <p:cNvSpPr/>
          <p:nvPr/>
        </p:nvSpPr>
        <p:spPr>
          <a:xfrm>
            <a:off x="3759200" y="1366130"/>
            <a:ext cx="5089236" cy="4876800"/>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Name: CVE-YYYY-1026</a:t>
            </a:r>
          </a:p>
          <a:p>
            <a:r>
              <a:rPr lang="en-US" sz="1400" dirty="0">
                <a:solidFill>
                  <a:schemeClr val="tx1"/>
                </a:solidFill>
              </a:rPr>
              <a:t>Status: Candidate</a:t>
            </a:r>
          </a:p>
          <a:p>
            <a:r>
              <a:rPr lang="en-US" sz="1400" dirty="0">
                <a:solidFill>
                  <a:schemeClr val="tx1"/>
                </a:solidFill>
              </a:rPr>
              <a:t>URL: http://cve.mitre.org/cgi-bin/cvename.cgi?name=CVE-YYYY-1026</a:t>
            </a:r>
          </a:p>
          <a:p>
            <a:r>
              <a:rPr lang="en-US" sz="1400" dirty="0">
                <a:solidFill>
                  <a:schemeClr val="tx1"/>
                </a:solidFill>
              </a:rPr>
              <a:t>Phase: Assigned (YYYYMMDD)</a:t>
            </a:r>
          </a:p>
          <a:p>
            <a:r>
              <a:rPr lang="en-US" sz="1400" dirty="0">
                <a:solidFill>
                  <a:schemeClr val="tx1"/>
                </a:solidFill>
              </a:rPr>
              <a:t>Category:</a:t>
            </a:r>
          </a:p>
          <a:p>
            <a:r>
              <a:rPr lang="en-US" sz="1400" dirty="0">
                <a:solidFill>
                  <a:schemeClr val="tx1"/>
                </a:solidFill>
              </a:rPr>
              <a:t>Reference: CONFIRM: www.example.com/security-advisory-1</a:t>
            </a:r>
          </a:p>
          <a:p>
            <a:endParaRPr lang="en-US" sz="1400" strike="sngStrike" dirty="0">
              <a:solidFill>
                <a:schemeClr val="tx1"/>
              </a:solidFill>
            </a:endParaRPr>
          </a:p>
          <a:p>
            <a:r>
              <a:rPr lang="en-US" sz="1400" dirty="0">
                <a:solidFill>
                  <a:schemeClr val="tx1"/>
                </a:solidFill>
              </a:rPr>
              <a:t>Buffer overflow in MY-PRODUCT 1.2.3</a:t>
            </a:r>
          </a:p>
          <a:p>
            <a:endParaRPr lang="en-US" sz="1400" dirty="0">
              <a:solidFill>
                <a:schemeClr val="tx1"/>
              </a:solidFill>
            </a:endParaRPr>
          </a:p>
          <a:p>
            <a:endParaRPr lang="en-US" sz="1400" dirty="0">
              <a:solidFill>
                <a:schemeClr val="tx1"/>
              </a:solidFill>
            </a:endParaRPr>
          </a:p>
          <a:p>
            <a:r>
              <a:rPr lang="en-US" sz="1400" dirty="0">
                <a:solidFill>
                  <a:schemeClr val="tx1"/>
                </a:solidFill>
              </a:rPr>
              <a:t>Current Votes:</a:t>
            </a:r>
          </a:p>
          <a:p>
            <a:r>
              <a:rPr lang="en-US" sz="1400" dirty="0">
                <a:solidFill>
                  <a:schemeClr val="tx1"/>
                </a:solidFill>
              </a:rPr>
              <a:t>None (candidate not yet proposed)</a:t>
            </a:r>
          </a:p>
          <a:p>
            <a:endParaRPr lang="en-US" sz="1400" dirty="0">
              <a:solidFill>
                <a:schemeClr val="tx1"/>
              </a:solidFill>
            </a:endParaRPr>
          </a:p>
          <a:p>
            <a:endParaRPr lang="en-US" sz="1400" dirty="0">
              <a:solidFill>
                <a:schemeClr val="tx1"/>
              </a:solidFill>
            </a:endParaRPr>
          </a:p>
          <a:p>
            <a:r>
              <a:rPr lang="en-US" sz="1400" dirty="0">
                <a:solidFill>
                  <a:schemeClr val="tx1"/>
                </a:solidFill>
              </a:rPr>
              <a:t>=================================</a:t>
            </a:r>
          </a:p>
          <a:p>
            <a:r>
              <a:rPr lang="en-US" sz="1400" dirty="0">
                <a:solidFill>
                  <a:schemeClr val="tx1"/>
                </a:solidFill>
              </a:rPr>
              <a:t>Name: CVE-2016-6260</a:t>
            </a:r>
          </a:p>
          <a:p>
            <a:r>
              <a:rPr lang="en-US" sz="1400" dirty="0">
                <a:solidFill>
                  <a:schemeClr val="tx1"/>
                </a:solidFill>
              </a:rPr>
              <a:t>…</a:t>
            </a:r>
          </a:p>
        </p:txBody>
      </p:sp>
      <p:pic>
        <p:nvPicPr>
          <p:cNvPr id="5" name="Audio 4">
            <a:hlinkClick r:id="" action="ppaction://media"/>
            <a:extLst>
              <a:ext uri="{FF2B5EF4-FFF2-40B4-BE49-F238E27FC236}">
                <a16:creationId xmlns:a16="http://schemas.microsoft.com/office/drawing/2014/main" id="{318961D8-7260-4AEA-B4BF-DAE1DA7CE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7794896"/>
      </p:ext>
    </p:extLst>
  </p:cSld>
  <p:clrMapOvr>
    <a:masterClrMapping/>
  </p:clrMapOvr>
  <mc:AlternateContent xmlns:mc="http://schemas.openxmlformats.org/markup-compatibility/2006" xmlns:p14="http://schemas.microsoft.com/office/powerpoint/2010/main">
    <mc:Choice Requires="p14">
      <p:transition spd="slow" p14:dur="2000" advTm="7433"/>
    </mc:Choice>
    <mc:Fallback xmlns="">
      <p:transition spd="slow" advTm="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AC1C8A-B8A1-490F-B709-C4E0CCAB8EAF}"/>
              </a:ext>
            </a:extLst>
          </p:cNvPr>
          <p:cNvSpPr>
            <a:spLocks noGrp="1"/>
          </p:cNvSpPr>
          <p:nvPr>
            <p:ph idx="1"/>
          </p:nvPr>
        </p:nvSpPr>
        <p:spPr/>
        <p:txBody>
          <a:bodyPr>
            <a:normAutofit/>
          </a:bodyPr>
          <a:lstStyle/>
          <a:p>
            <a:pPr marL="0" indent="0">
              <a:buNone/>
            </a:pPr>
            <a:r>
              <a:rPr lang="en-US" dirty="0"/>
              <a:t>Allocated: </a:t>
            </a:r>
            <a:r>
              <a:rPr lang="en-US" b="0" dirty="0"/>
              <a:t>When CVE IDs are first given to a CNA for later assignment to a vulnerability, they are in the allocated stated.</a:t>
            </a:r>
          </a:p>
          <a:p>
            <a:pPr marL="0" indent="0">
              <a:buNone/>
            </a:pPr>
            <a:r>
              <a:rPr lang="en-US" dirty="0"/>
              <a:t>Assigned: </a:t>
            </a:r>
            <a:r>
              <a:rPr lang="en-US" b="0" dirty="0"/>
              <a:t>If a CVE ID has been associated with a vulnerability by a CNA, then the CVE ID is in the assigned state.</a:t>
            </a:r>
          </a:p>
          <a:p>
            <a:pPr marL="0" indent="0">
              <a:buNone/>
            </a:pPr>
            <a:r>
              <a:rPr lang="en-US" dirty="0"/>
              <a:t>Public: </a:t>
            </a:r>
            <a:r>
              <a:rPr lang="en-US" b="0" dirty="0"/>
              <a:t>If the CVE ID is being used publicly to discuss a vulnerability, then it is in the public state. See Section 8.3 Reference Requirements for the requirements for the CVE Program to consider a CVE ID public.</a:t>
            </a:r>
          </a:p>
          <a:p>
            <a:pPr marL="0" indent="0">
              <a:buNone/>
            </a:pPr>
            <a:r>
              <a:rPr lang="en-US" dirty="0"/>
              <a:t>Rejected</a:t>
            </a:r>
            <a:r>
              <a:rPr lang="en-US" b="0" dirty="0"/>
              <a:t>: If the CVE ID should no longer be used, then it is in the rejected state</a:t>
            </a:r>
          </a:p>
        </p:txBody>
      </p:sp>
      <p:sp>
        <p:nvSpPr>
          <p:cNvPr id="2" name="Title 1"/>
          <p:cNvSpPr>
            <a:spLocks noGrp="1"/>
          </p:cNvSpPr>
          <p:nvPr>
            <p:ph type="title"/>
          </p:nvPr>
        </p:nvSpPr>
        <p:spPr/>
        <p:txBody>
          <a:bodyPr>
            <a:normAutofit/>
          </a:bodyPr>
          <a:lstStyle/>
          <a:p>
            <a:r>
              <a:rPr lang="en-US" dirty="0"/>
              <a:t>CVE ID States Terms</a:t>
            </a:r>
          </a:p>
        </p:txBody>
      </p:sp>
      <p:sp>
        <p:nvSpPr>
          <p:cNvPr id="4" name="Slide Number Placeholder 2">
            <a:extLst>
              <a:ext uri="{FF2B5EF4-FFF2-40B4-BE49-F238E27FC236}">
                <a16:creationId xmlns:a16="http://schemas.microsoft.com/office/drawing/2014/main" id="{A2DF6BB0-2F16-4B59-ACD2-1562E254BA19}"/>
              </a:ext>
            </a:extLst>
          </p:cNvPr>
          <p:cNvSpPr txBox="1">
            <a:spLocks/>
          </p:cNvSpPr>
          <p:nvPr/>
        </p:nvSpPr>
        <p:spPr>
          <a:xfrm>
            <a:off x="10275063" y="55601"/>
            <a:ext cx="1765676" cy="2526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3</a:t>
            </a:fld>
            <a:r>
              <a:rPr lang="en-US" sz="1200">
                <a:solidFill>
                  <a:schemeClr val="bg1">
                    <a:lumMod val="50000"/>
                  </a:schemeClr>
                </a:solidFill>
                <a:latin typeface="Arial" pitchFamily="34" charset="0"/>
              </a:rPr>
              <a:t> |</a:t>
            </a:r>
            <a:r>
              <a:rPr lang="en-US" sz="1200">
                <a:solidFill>
                  <a:schemeClr val="bg1">
                    <a:lumMod val="50000"/>
                  </a:schemeClr>
                </a:solidFill>
                <a:latin typeface="Arial" pitchFamily="34" charset="0"/>
                <a:ea typeface="Verdana" pitchFamily="34" charset="0"/>
                <a:cs typeface="Verdana" pitchFamily="34" charset="0"/>
              </a:rPr>
              <a:t> </a:t>
            </a:r>
            <a:endParaRPr lang="en-US" sz="1200" dirty="0">
              <a:solidFill>
                <a:schemeClr val="bg1">
                  <a:lumMod val="50000"/>
                </a:schemeClr>
              </a:solidFill>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15BEF174-218B-413D-A949-1E593499C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755747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A2D31-CFD3-41BF-A566-9BF14880DB5E}"/>
              </a:ext>
            </a:extLst>
          </p:cNvPr>
          <p:cNvSpPr>
            <a:spLocks noGrp="1"/>
          </p:cNvSpPr>
          <p:nvPr>
            <p:ph idx="1"/>
          </p:nvPr>
        </p:nvSpPr>
        <p:spPr/>
        <p:txBody>
          <a:bodyPr/>
          <a:lstStyle/>
          <a:p>
            <a:pPr>
              <a:buFont typeface="Wingdings" panose="05000000000000000000" pitchFamily="2" charset="2"/>
              <a:buChar char="§"/>
            </a:pPr>
            <a:r>
              <a:rPr lang="en-US" dirty="0"/>
              <a:t>What happens if a CNA doesn’t publish a record after they publish the CVE ID in their advisory?</a:t>
            </a:r>
          </a:p>
          <a:p>
            <a:pPr lvl="1">
              <a:buFont typeface="Wingdings" panose="05000000000000000000" pitchFamily="2" charset="2"/>
              <a:buChar char="§"/>
            </a:pPr>
            <a:r>
              <a:rPr lang="en-US" dirty="0"/>
              <a:t>People complain (often to MITRE)</a:t>
            </a:r>
          </a:p>
          <a:p>
            <a:pPr>
              <a:buFont typeface="Wingdings" panose="05000000000000000000" pitchFamily="2" charset="2"/>
              <a:buChar char="§"/>
            </a:pPr>
            <a:r>
              <a:rPr lang="en-US" dirty="0"/>
              <a:t>MITRE keeps track of requests to publish CVE records</a:t>
            </a:r>
          </a:p>
          <a:p>
            <a:pPr>
              <a:buFont typeface="Wingdings" panose="05000000000000000000" pitchFamily="2" charset="2"/>
              <a:buChar char="§"/>
            </a:pPr>
            <a:r>
              <a:rPr lang="en-US" dirty="0"/>
              <a:t>MITRE also monitors several sources for vulnerabilities</a:t>
            </a:r>
          </a:p>
          <a:p>
            <a:pPr>
              <a:buFont typeface="Wingdings" panose="05000000000000000000" pitchFamily="2" charset="2"/>
              <a:buChar char="§"/>
            </a:pPr>
            <a:r>
              <a:rPr lang="en-US" dirty="0"/>
              <a:t>If the percentage of reserved CVE ID’s assigned by a CNA is greater than the total number of public CVE ID’s for the CNA in the last 12 months, then the CNA will not longer receive new CVE IDs until the percentage is below 5%.</a:t>
            </a:r>
          </a:p>
          <a:p>
            <a:endParaRPr lang="en-US" dirty="0"/>
          </a:p>
        </p:txBody>
      </p:sp>
      <p:sp>
        <p:nvSpPr>
          <p:cNvPr id="4" name="Slide Number Placeholder 3">
            <a:extLst>
              <a:ext uri="{FF2B5EF4-FFF2-40B4-BE49-F238E27FC236}">
                <a16:creationId xmlns:a16="http://schemas.microsoft.com/office/drawing/2014/main" id="{0A2C97B8-075E-4244-B030-7EE11464C269}"/>
              </a:ext>
            </a:extLst>
          </p:cNvPr>
          <p:cNvSpPr>
            <a:spLocks noGrp="1"/>
          </p:cNvSpPr>
          <p:nvPr>
            <p:ph type="sldNum" sz="quarter" idx="12"/>
          </p:nvPr>
        </p:nvSpPr>
        <p:spPr>
          <a:prstGeom prst="rect">
            <a:avLst/>
          </a:prstGeom>
        </p:spPr>
        <p:txBody>
          <a:bodyPr/>
          <a:lstStyle/>
          <a:p>
            <a:r>
              <a:rPr lang="en-US">
                <a:solidFill>
                  <a:srgbClr val="C1CD23"/>
                </a:solidFill>
              </a:rPr>
              <a:t>|</a:t>
            </a:r>
            <a:r>
              <a:rPr lang="en-US"/>
              <a:t> </a:t>
            </a:r>
            <a:fld id="{295008BC-DA31-4D19-837B-EFA4386B05F5}" type="slidenum">
              <a:rPr lang="en-US" smtClean="0">
                <a:solidFill>
                  <a:schemeClr val="tx1">
                    <a:lumMod val="50000"/>
                    <a:lumOff val="50000"/>
                  </a:schemeClr>
                </a:solidFill>
              </a:rPr>
              <a:pPr/>
              <a:t>30</a:t>
            </a:fld>
            <a:r>
              <a:rPr lang="en-US"/>
              <a:t> </a:t>
            </a:r>
            <a:r>
              <a:rPr lang="en-US">
                <a:solidFill>
                  <a:srgbClr val="C1CD23"/>
                </a:solidFill>
              </a:rPr>
              <a:t>|</a:t>
            </a:r>
            <a:endParaRPr lang="en-US" dirty="0">
              <a:solidFill>
                <a:srgbClr val="C1CD23"/>
              </a:solidFill>
            </a:endParaRPr>
          </a:p>
        </p:txBody>
      </p:sp>
      <p:sp>
        <p:nvSpPr>
          <p:cNvPr id="2" name="Title 1">
            <a:extLst>
              <a:ext uri="{FF2B5EF4-FFF2-40B4-BE49-F238E27FC236}">
                <a16:creationId xmlns:a16="http://schemas.microsoft.com/office/drawing/2014/main" id="{F0F8C3E4-B065-4111-AA81-36C46F53FD0B}"/>
              </a:ext>
            </a:extLst>
          </p:cNvPr>
          <p:cNvSpPr>
            <a:spLocks noGrp="1"/>
          </p:cNvSpPr>
          <p:nvPr>
            <p:ph type="title"/>
          </p:nvPr>
        </p:nvSpPr>
        <p:spPr/>
        <p:txBody>
          <a:bodyPr>
            <a:normAutofit/>
          </a:bodyPr>
          <a:lstStyle/>
          <a:p>
            <a:r>
              <a:rPr lang="en-US" dirty="0"/>
              <a:t>Reserved by Public (RBP) Policy (MITRE’s Policy) </a:t>
            </a:r>
          </a:p>
        </p:txBody>
      </p:sp>
      <p:pic>
        <p:nvPicPr>
          <p:cNvPr id="6" name="Picture 5">
            <a:extLst>
              <a:ext uri="{FF2B5EF4-FFF2-40B4-BE49-F238E27FC236}">
                <a16:creationId xmlns:a16="http://schemas.microsoft.com/office/drawing/2014/main" id="{4ECEE875-B24F-4083-9133-B007396D91EF}"/>
              </a:ext>
            </a:extLst>
          </p:cNvPr>
          <p:cNvPicPr>
            <a:picLocks noChangeAspect="1"/>
          </p:cNvPicPr>
          <p:nvPr/>
        </p:nvPicPr>
        <p:blipFill>
          <a:blip r:embed="rId5"/>
          <a:stretch>
            <a:fillRect/>
          </a:stretch>
        </p:blipFill>
        <p:spPr>
          <a:xfrm>
            <a:off x="3115137" y="4749775"/>
            <a:ext cx="4741305" cy="804717"/>
          </a:xfrm>
          <a:prstGeom prst="rect">
            <a:avLst/>
          </a:prstGeom>
        </p:spPr>
      </p:pic>
      <p:pic>
        <p:nvPicPr>
          <p:cNvPr id="8" name="Audio 7">
            <a:hlinkClick r:id="" action="ppaction://media"/>
            <a:extLst>
              <a:ext uri="{FF2B5EF4-FFF2-40B4-BE49-F238E27FC236}">
                <a16:creationId xmlns:a16="http://schemas.microsoft.com/office/drawing/2014/main" id="{AC69A522-DA5A-4ED7-A08C-E61FB05850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7316752"/>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80CB-C181-435E-B144-27F989EF37DB}"/>
              </a:ext>
            </a:extLst>
          </p:cNvPr>
          <p:cNvSpPr>
            <a:spLocks noGrp="1"/>
          </p:cNvSpPr>
          <p:nvPr>
            <p:ph type="ctrTitle" sz="quarter"/>
          </p:nvPr>
        </p:nvSpPr>
        <p:spPr/>
        <p:txBody>
          <a:bodyPr/>
          <a:lstStyle/>
          <a:p>
            <a:r>
              <a:rPr lang="en-US" dirty="0"/>
              <a:t>Update CVE Records</a:t>
            </a:r>
          </a:p>
        </p:txBody>
      </p:sp>
      <p:sp>
        <p:nvSpPr>
          <p:cNvPr id="3" name="Slide Number Placeholder 2">
            <a:extLst>
              <a:ext uri="{FF2B5EF4-FFF2-40B4-BE49-F238E27FC236}">
                <a16:creationId xmlns:a16="http://schemas.microsoft.com/office/drawing/2014/main" id="{73B34F68-BB84-4AE0-BAFD-A9D85A011EC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A8FA15C3-73A9-4377-9211-0888C941D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98527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Is Asked to Update a CVE Record</a:t>
            </a:r>
          </a:p>
        </p:txBody>
      </p:sp>
      <p:grpSp>
        <p:nvGrpSpPr>
          <p:cNvPr id="3" name="Group 2">
            <a:extLst>
              <a:ext uri="{FF2B5EF4-FFF2-40B4-BE49-F238E27FC236}">
                <a16:creationId xmlns:a16="http://schemas.microsoft.com/office/drawing/2014/main" id="{CB2BB435-BA41-4BED-B8B1-9CF56A34239F}"/>
              </a:ext>
            </a:extLst>
          </p:cNvPr>
          <p:cNvGrpSpPr/>
          <p:nvPr/>
        </p:nvGrpSpPr>
        <p:grpSpPr>
          <a:xfrm>
            <a:off x="3050022" y="1926071"/>
            <a:ext cx="6414654" cy="2505363"/>
            <a:chOff x="1154547" y="1687945"/>
            <a:chExt cx="6414654" cy="2505363"/>
          </a:xfrm>
        </p:grpSpPr>
        <p:sp>
          <p:nvSpPr>
            <p:cNvPr id="4" name="Rectangle: Rounded Corners 3"/>
            <p:cNvSpPr/>
            <p:nvPr/>
          </p:nvSpPr>
          <p:spPr>
            <a:xfrm>
              <a:off x="1154547" y="3103417"/>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a:t>
              </a:r>
            </a:p>
          </p:txBody>
        </p:sp>
        <p:cxnSp>
          <p:nvCxnSpPr>
            <p:cNvPr id="6" name="Straight Arrow Connector 5"/>
            <p:cNvCxnSpPr>
              <a:stCxn id="4" idx="3"/>
              <a:endCxn id="10" idx="1"/>
            </p:cNvCxnSpPr>
            <p:nvPr/>
          </p:nvCxnSpPr>
          <p:spPr>
            <a:xfrm>
              <a:off x="2890983" y="3648363"/>
              <a:ext cx="29417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505200" y="1687945"/>
              <a:ext cx="1992489" cy="1839192"/>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update CVE-YYYY-NNNN</a:t>
              </a:r>
            </a:p>
            <a:p>
              <a:pPr algn="ctr"/>
              <a:r>
                <a:rPr lang="en-US" dirty="0">
                  <a:solidFill>
                    <a:schemeClr val="tx1"/>
                  </a:solidFill>
                </a:rPr>
                <a:t>….</a:t>
              </a:r>
            </a:p>
          </p:txBody>
        </p:sp>
        <p:sp>
          <p:nvSpPr>
            <p:cNvPr id="10" name="Rectangle: Rounded Corners 9"/>
            <p:cNvSpPr/>
            <p:nvPr/>
          </p:nvSpPr>
          <p:spPr>
            <a:xfrm>
              <a:off x="5832765" y="310341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grpSp>
      <p:pic>
        <p:nvPicPr>
          <p:cNvPr id="5" name="Audio 4">
            <a:hlinkClick r:id="" action="ppaction://media"/>
            <a:extLst>
              <a:ext uri="{FF2B5EF4-FFF2-40B4-BE49-F238E27FC236}">
                <a16:creationId xmlns:a16="http://schemas.microsoft.com/office/drawing/2014/main" id="{5390CA4A-6061-4A1C-A694-663B16C9E6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627200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Responsible CNA</a:t>
            </a:r>
          </a:p>
        </p:txBody>
      </p:sp>
      <p:sp>
        <p:nvSpPr>
          <p:cNvPr id="4" name="Rectangle: Rounded Corners 3"/>
          <p:cNvSpPr/>
          <p:nvPr/>
        </p:nvSpPr>
        <p:spPr>
          <a:xfrm>
            <a:off x="2353927" y="1642918"/>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Reporter/CNA</a:t>
            </a:r>
          </a:p>
        </p:txBody>
      </p:sp>
      <p:sp>
        <p:nvSpPr>
          <p:cNvPr id="5" name="Scroll: Vertical 4"/>
          <p:cNvSpPr/>
          <p:nvPr/>
        </p:nvSpPr>
        <p:spPr>
          <a:xfrm>
            <a:off x="7242016" y="2393244"/>
            <a:ext cx="2935112" cy="2652889"/>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CVE-YYYY-NNNN</a:t>
            </a:r>
          </a:p>
          <a:p>
            <a:r>
              <a:rPr lang="en-US" dirty="0">
                <a:solidFill>
                  <a:schemeClr val="tx1"/>
                </a:solidFill>
              </a:rPr>
              <a:t>Vulnerability in Product A allows attacker to do something bad.</a:t>
            </a:r>
          </a:p>
        </p:txBody>
      </p:sp>
      <p:cxnSp>
        <p:nvCxnSpPr>
          <p:cNvPr id="7" name="Straight Arrow Connector 6"/>
          <p:cNvCxnSpPr>
            <a:stCxn id="4" idx="3"/>
            <a:endCxn id="12" idx="1"/>
          </p:cNvCxnSpPr>
          <p:nvPr/>
        </p:nvCxnSpPr>
        <p:spPr>
          <a:xfrm>
            <a:off x="4090364" y="2187864"/>
            <a:ext cx="3529637" cy="12706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496740" y="1907621"/>
            <a:ext cx="242566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https://cve.mitre.org/cve/</a:t>
            </a:r>
          </a:p>
        </p:txBody>
      </p:sp>
      <p:graphicFrame>
        <p:nvGraphicFramePr>
          <p:cNvPr id="11" name="Table 10"/>
          <p:cNvGraphicFramePr>
            <a:graphicFrameLocks noGrp="1"/>
          </p:cNvGraphicFramePr>
          <p:nvPr/>
        </p:nvGraphicFramePr>
        <p:xfrm>
          <a:off x="2133600" y="3719687"/>
          <a:ext cx="4521006" cy="2225040"/>
        </p:xfrm>
        <a:graphic>
          <a:graphicData uri="http://schemas.openxmlformats.org/drawingml/2006/table">
            <a:tbl>
              <a:tblPr firstRow="1" bandRow="1">
                <a:tableStyleId>{5C22544A-7EE6-4342-B048-85BDC9FD1C3A}</a:tableStyleId>
              </a:tblPr>
              <a:tblGrid>
                <a:gridCol w="1507002">
                  <a:extLst>
                    <a:ext uri="{9D8B030D-6E8A-4147-A177-3AD203B41FA5}">
                      <a16:colId xmlns:a16="http://schemas.microsoft.com/office/drawing/2014/main" val="1889937737"/>
                    </a:ext>
                  </a:extLst>
                </a:gridCol>
                <a:gridCol w="1507002">
                  <a:extLst>
                    <a:ext uri="{9D8B030D-6E8A-4147-A177-3AD203B41FA5}">
                      <a16:colId xmlns:a16="http://schemas.microsoft.com/office/drawing/2014/main" val="2049972057"/>
                    </a:ext>
                  </a:extLst>
                </a:gridCol>
                <a:gridCol w="1507002">
                  <a:extLst>
                    <a:ext uri="{9D8B030D-6E8A-4147-A177-3AD203B41FA5}">
                      <a16:colId xmlns:a16="http://schemas.microsoft.com/office/drawing/2014/main" val="1728455630"/>
                    </a:ext>
                  </a:extLst>
                </a:gridCol>
              </a:tblGrid>
              <a:tr h="370840">
                <a:tc>
                  <a:txBody>
                    <a:bodyPr/>
                    <a:lstStyle/>
                    <a:p>
                      <a:r>
                        <a:rPr lang="en-US" dirty="0"/>
                        <a:t>CNA</a:t>
                      </a:r>
                    </a:p>
                  </a:txBody>
                  <a:tcPr/>
                </a:tc>
                <a:tc>
                  <a:txBody>
                    <a:bodyPr/>
                    <a:lstStyle/>
                    <a:p>
                      <a:r>
                        <a:rPr lang="en-US" dirty="0"/>
                        <a:t>Scope</a:t>
                      </a:r>
                    </a:p>
                  </a:txBody>
                  <a:tcPr/>
                </a:tc>
                <a:tc>
                  <a:txBody>
                    <a:bodyPr/>
                    <a:lstStyle/>
                    <a:p>
                      <a:r>
                        <a:rPr lang="en-US" dirty="0"/>
                        <a:t>Contact</a:t>
                      </a:r>
                    </a:p>
                  </a:txBody>
                  <a:tcPr/>
                </a:tc>
                <a:extLst>
                  <a:ext uri="{0D108BD9-81ED-4DB2-BD59-A6C34878D82A}">
                    <a16:rowId xmlns:a16="http://schemas.microsoft.com/office/drawing/2014/main" val="4182663542"/>
                  </a:ext>
                </a:extLst>
              </a:tr>
              <a:tr h="370840">
                <a:tc>
                  <a:txBody>
                    <a:bodyPr/>
                    <a:lstStyle/>
                    <a:p>
                      <a:r>
                        <a:rPr lang="en-US" dirty="0"/>
                        <a:t>CNA 1</a:t>
                      </a:r>
                    </a:p>
                  </a:txBody>
                  <a:tcPr/>
                </a:tc>
                <a:tc>
                  <a:txBody>
                    <a:bodyPr/>
                    <a:lstStyle/>
                    <a:p>
                      <a:r>
                        <a:rPr lang="en-US" dirty="0"/>
                        <a:t>Scope</a:t>
                      </a:r>
                      <a:r>
                        <a:rPr lang="en-US" baseline="0" dirty="0"/>
                        <a:t> 1</a:t>
                      </a:r>
                      <a:endParaRPr lang="en-US" dirty="0"/>
                    </a:p>
                  </a:txBody>
                  <a:tcPr/>
                </a:tc>
                <a:tc>
                  <a:txBody>
                    <a:bodyPr/>
                    <a:lstStyle/>
                    <a:p>
                      <a:r>
                        <a:rPr lang="en-US" dirty="0"/>
                        <a:t>Email</a:t>
                      </a:r>
                      <a:r>
                        <a:rPr lang="en-US" baseline="0" dirty="0"/>
                        <a:t> 1</a:t>
                      </a:r>
                      <a:endParaRPr lang="en-US" dirty="0"/>
                    </a:p>
                  </a:txBody>
                  <a:tcPr/>
                </a:tc>
                <a:extLst>
                  <a:ext uri="{0D108BD9-81ED-4DB2-BD59-A6C34878D82A}">
                    <a16:rowId xmlns:a16="http://schemas.microsoft.com/office/drawing/2014/main" val="1924468561"/>
                  </a:ext>
                </a:extLst>
              </a:tr>
              <a:tr h="370840">
                <a:tc>
                  <a:txBody>
                    <a:bodyPr/>
                    <a:lstStyle/>
                    <a:p>
                      <a:r>
                        <a:rPr lang="en-US" dirty="0"/>
                        <a:t>CNA 2</a:t>
                      </a:r>
                    </a:p>
                  </a:txBody>
                  <a:tcPr/>
                </a:tc>
                <a:tc>
                  <a:txBody>
                    <a:bodyPr/>
                    <a:lstStyle/>
                    <a:p>
                      <a:r>
                        <a:rPr lang="en-US" dirty="0"/>
                        <a:t>Scope 2</a:t>
                      </a:r>
                    </a:p>
                  </a:txBody>
                  <a:tcPr/>
                </a:tc>
                <a:tc>
                  <a:txBody>
                    <a:bodyPr/>
                    <a:lstStyle/>
                    <a:p>
                      <a:r>
                        <a:rPr lang="en-US" dirty="0"/>
                        <a:t>Form 1</a:t>
                      </a:r>
                    </a:p>
                  </a:txBody>
                  <a:tcPr/>
                </a:tc>
                <a:extLst>
                  <a:ext uri="{0D108BD9-81ED-4DB2-BD59-A6C34878D82A}">
                    <a16:rowId xmlns:a16="http://schemas.microsoft.com/office/drawing/2014/main" val="3153322895"/>
                  </a:ext>
                </a:extLst>
              </a:tr>
              <a:tr h="370840">
                <a:tc>
                  <a:txBody>
                    <a:bodyPr/>
                    <a:lstStyle/>
                    <a:p>
                      <a:r>
                        <a:rPr lang="en-US" dirty="0"/>
                        <a:t>CNA 3</a:t>
                      </a:r>
                    </a:p>
                  </a:txBody>
                  <a:tcPr/>
                </a:tc>
                <a:tc>
                  <a:txBody>
                    <a:bodyPr/>
                    <a:lstStyle/>
                    <a:p>
                      <a:r>
                        <a:rPr lang="en-US" dirty="0"/>
                        <a:t>Product </a:t>
                      </a:r>
                      <a:r>
                        <a:rPr lang="en-US" baseline="0" dirty="0"/>
                        <a:t>A…</a:t>
                      </a:r>
                      <a:endParaRPr lang="en-US" dirty="0"/>
                    </a:p>
                  </a:txBody>
                  <a:tcPr/>
                </a:tc>
                <a:tc>
                  <a:txBody>
                    <a:bodyPr/>
                    <a:lstStyle/>
                    <a:p>
                      <a:r>
                        <a:rPr lang="en-US" dirty="0"/>
                        <a:t>Email 2</a:t>
                      </a:r>
                    </a:p>
                  </a:txBody>
                  <a:tcPr/>
                </a:tc>
                <a:extLst>
                  <a:ext uri="{0D108BD9-81ED-4DB2-BD59-A6C34878D82A}">
                    <a16:rowId xmlns:a16="http://schemas.microsoft.com/office/drawing/2014/main" val="1203000951"/>
                  </a:ext>
                </a:extLst>
              </a:tr>
              <a:tr h="370840">
                <a:tc>
                  <a:txBody>
                    <a:bodyPr/>
                    <a:lstStyle/>
                    <a:p>
                      <a:r>
                        <a:rPr lang="en-US" dirty="0"/>
                        <a:t>CNA 4</a:t>
                      </a:r>
                    </a:p>
                  </a:txBody>
                  <a:tcPr/>
                </a:tc>
                <a:tc>
                  <a:txBody>
                    <a:bodyPr/>
                    <a:lstStyle/>
                    <a:p>
                      <a:r>
                        <a:rPr lang="en-US" dirty="0"/>
                        <a:t>Scope</a:t>
                      </a:r>
                      <a:r>
                        <a:rPr lang="en-US" baseline="0" dirty="0"/>
                        <a:t> 4</a:t>
                      </a:r>
                      <a:endParaRPr lang="en-US" dirty="0"/>
                    </a:p>
                  </a:txBody>
                  <a:tcPr/>
                </a:tc>
                <a:tc>
                  <a:txBody>
                    <a:bodyPr/>
                    <a:lstStyle/>
                    <a:p>
                      <a:r>
                        <a:rPr lang="en-US" dirty="0"/>
                        <a:t>Email 3</a:t>
                      </a:r>
                    </a:p>
                  </a:txBody>
                  <a:tcPr/>
                </a:tc>
                <a:extLst>
                  <a:ext uri="{0D108BD9-81ED-4DB2-BD59-A6C34878D82A}">
                    <a16:rowId xmlns:a16="http://schemas.microsoft.com/office/drawing/2014/main" val="2057767553"/>
                  </a:ext>
                </a:extLst>
              </a:tr>
              <a:tr h="370840">
                <a:tc>
                  <a:txBody>
                    <a:bodyPr/>
                    <a:lstStyle/>
                    <a:p>
                      <a:r>
                        <a:rPr lang="en-US" dirty="0"/>
                        <a:t>CNA 5</a:t>
                      </a:r>
                    </a:p>
                  </a:txBody>
                  <a:tcPr/>
                </a:tc>
                <a:tc>
                  <a:txBody>
                    <a:bodyPr/>
                    <a:lstStyle/>
                    <a:p>
                      <a:r>
                        <a:rPr lang="en-US" dirty="0"/>
                        <a:t>Scope 5</a:t>
                      </a:r>
                    </a:p>
                  </a:txBody>
                  <a:tcPr/>
                </a:tc>
                <a:tc>
                  <a:txBody>
                    <a:bodyPr/>
                    <a:lstStyle/>
                    <a:p>
                      <a:r>
                        <a:rPr lang="en-US" dirty="0"/>
                        <a:t>Form 2</a:t>
                      </a:r>
                    </a:p>
                  </a:txBody>
                  <a:tcPr/>
                </a:tc>
                <a:extLst>
                  <a:ext uri="{0D108BD9-81ED-4DB2-BD59-A6C34878D82A}">
                    <a16:rowId xmlns:a16="http://schemas.microsoft.com/office/drawing/2014/main" val="872638804"/>
                  </a:ext>
                </a:extLst>
              </a:tr>
            </a:tbl>
          </a:graphicData>
        </a:graphic>
      </p:graphicFrame>
      <p:sp>
        <p:nvSpPr>
          <p:cNvPr id="12" name="Rectangle: Rounded Corners 11"/>
          <p:cNvSpPr/>
          <p:nvPr/>
        </p:nvSpPr>
        <p:spPr>
          <a:xfrm>
            <a:off x="7620001" y="3327141"/>
            <a:ext cx="1106311" cy="262726"/>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5" name="Straight Arrow Connector 14"/>
          <p:cNvCxnSpPr>
            <a:stCxn id="12" idx="1"/>
          </p:cNvCxnSpPr>
          <p:nvPr/>
        </p:nvCxnSpPr>
        <p:spPr>
          <a:xfrm flipH="1">
            <a:off x="6262610" y="3458504"/>
            <a:ext cx="1357390" cy="16138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2056506" y="3284404"/>
            <a:ext cx="2556213" cy="400110"/>
          </a:xfrm>
          <a:prstGeom prst="rect">
            <a:avLst/>
          </a:prstGeom>
          <a:noFill/>
        </p:spPr>
        <p:txBody>
          <a:bodyPr wrap="none" rtlCol="0">
            <a:spAutoFit/>
          </a:bodyPr>
          <a:lstStyle/>
          <a:p>
            <a:pPr>
              <a:spcAft>
                <a:spcPts val="600"/>
              </a:spcAft>
            </a:pPr>
            <a:r>
              <a:rPr lang="en-US" sz="2000" b="1" dirty="0">
                <a:hlinkClick r:id="rId5"/>
              </a:rPr>
              <a:t>https://cve.mitre.org/</a:t>
            </a:r>
            <a:endParaRPr lang="en-US" sz="2000" b="1" dirty="0">
              <a:ea typeface="Verdana" pitchFamily="34" charset="0"/>
              <a:cs typeface="Verdana" pitchFamily="34" charset="0"/>
            </a:endParaRPr>
          </a:p>
        </p:txBody>
      </p:sp>
      <p:sp>
        <p:nvSpPr>
          <p:cNvPr id="17" name="Rectangle: Rounded Corners 16"/>
          <p:cNvSpPr/>
          <p:nvPr/>
        </p:nvSpPr>
        <p:spPr>
          <a:xfrm>
            <a:off x="2223912" y="4914769"/>
            <a:ext cx="4038698" cy="266831"/>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pic>
        <p:nvPicPr>
          <p:cNvPr id="3" name="Audio 2">
            <a:hlinkClick r:id="" action="ppaction://media"/>
            <a:extLst>
              <a:ext uri="{FF2B5EF4-FFF2-40B4-BE49-F238E27FC236}">
                <a16:creationId xmlns:a16="http://schemas.microsoft.com/office/drawing/2014/main" id="{CA7CEADA-9CE6-4475-B67D-CD20F6B210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6216256"/>
      </p:ext>
    </p:extLst>
  </p:cSld>
  <p:clrMapOvr>
    <a:masterClrMapping/>
  </p:clrMapOvr>
  <mc:AlternateContent xmlns:mc="http://schemas.openxmlformats.org/markup-compatibility/2006" xmlns:p14="http://schemas.microsoft.com/office/powerpoint/2010/main">
    <mc:Choice Requires="p14">
      <p:transition spd="slow" p14:dur="2000" advTm="20372"/>
    </mc:Choice>
    <mc:Fallback xmlns="">
      <p:transition spd="slow" advTm="2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Responsible CNA Is Asked to Make the Change</a:t>
            </a:r>
          </a:p>
        </p:txBody>
      </p:sp>
      <p:grpSp>
        <p:nvGrpSpPr>
          <p:cNvPr id="3" name="Group 2">
            <a:extLst>
              <a:ext uri="{FF2B5EF4-FFF2-40B4-BE49-F238E27FC236}">
                <a16:creationId xmlns:a16="http://schemas.microsoft.com/office/drawing/2014/main" id="{517776C6-D23C-4994-A2DB-8C5088A780EB}"/>
              </a:ext>
            </a:extLst>
          </p:cNvPr>
          <p:cNvGrpSpPr/>
          <p:nvPr/>
        </p:nvGrpSpPr>
        <p:grpSpPr>
          <a:xfrm>
            <a:off x="3126222" y="1897496"/>
            <a:ext cx="6414654" cy="2505363"/>
            <a:chOff x="1154547" y="1687945"/>
            <a:chExt cx="6414654" cy="2505363"/>
          </a:xfrm>
        </p:grpSpPr>
        <p:sp>
          <p:nvSpPr>
            <p:cNvPr id="4" name="Rectangle: Rounded Corners 3"/>
            <p:cNvSpPr/>
            <p:nvPr/>
          </p:nvSpPr>
          <p:spPr>
            <a:xfrm>
              <a:off x="1154547" y="3103417"/>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Reporter/CNA</a:t>
              </a:r>
            </a:p>
          </p:txBody>
        </p:sp>
        <p:cxnSp>
          <p:nvCxnSpPr>
            <p:cNvPr id="6" name="Straight Arrow Connector 5"/>
            <p:cNvCxnSpPr>
              <a:stCxn id="4" idx="3"/>
              <a:endCxn id="10" idx="1"/>
            </p:cNvCxnSpPr>
            <p:nvPr/>
          </p:nvCxnSpPr>
          <p:spPr>
            <a:xfrm>
              <a:off x="2890983" y="3648363"/>
              <a:ext cx="29417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505200" y="1687945"/>
              <a:ext cx="1992489" cy="1839192"/>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update CVE-YYYY-NNNN</a:t>
              </a:r>
            </a:p>
            <a:p>
              <a:pPr algn="ctr"/>
              <a:r>
                <a:rPr lang="en-US" dirty="0">
                  <a:solidFill>
                    <a:schemeClr val="tx1"/>
                  </a:solidFill>
                </a:rPr>
                <a:t>….</a:t>
              </a:r>
            </a:p>
          </p:txBody>
        </p:sp>
        <p:sp>
          <p:nvSpPr>
            <p:cNvPr id="10" name="Rectangle: Rounded Corners 9"/>
            <p:cNvSpPr/>
            <p:nvPr/>
          </p:nvSpPr>
          <p:spPr>
            <a:xfrm>
              <a:off x="5832765" y="310341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Responsible CNA</a:t>
              </a:r>
            </a:p>
          </p:txBody>
        </p:sp>
      </p:grpSp>
      <p:pic>
        <p:nvPicPr>
          <p:cNvPr id="5" name="Audio 4">
            <a:hlinkClick r:id="" action="ppaction://media"/>
            <a:extLst>
              <a:ext uri="{FF2B5EF4-FFF2-40B4-BE49-F238E27FC236}">
                <a16:creationId xmlns:a16="http://schemas.microsoft.com/office/drawing/2014/main" id="{0C11EFFE-EE9F-4289-BB3F-763823895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8046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Responsible CNA Decides Whether to Change the Record</a:t>
            </a:r>
          </a:p>
        </p:txBody>
      </p:sp>
      <p:grpSp>
        <p:nvGrpSpPr>
          <p:cNvPr id="3" name="Group 2">
            <a:extLst>
              <a:ext uri="{FF2B5EF4-FFF2-40B4-BE49-F238E27FC236}">
                <a16:creationId xmlns:a16="http://schemas.microsoft.com/office/drawing/2014/main" id="{1FDE27FE-2506-40F1-8670-A0293BAAA538}"/>
              </a:ext>
            </a:extLst>
          </p:cNvPr>
          <p:cNvGrpSpPr/>
          <p:nvPr/>
        </p:nvGrpSpPr>
        <p:grpSpPr>
          <a:xfrm>
            <a:off x="2199252" y="2224915"/>
            <a:ext cx="7793496" cy="3292834"/>
            <a:chOff x="2656706" y="2552906"/>
            <a:chExt cx="7793496" cy="3292834"/>
          </a:xfrm>
        </p:grpSpPr>
        <p:cxnSp>
          <p:nvCxnSpPr>
            <p:cNvPr id="6" name="Straight Arrow Connector 5"/>
            <p:cNvCxnSpPr>
              <a:cxnSpLocks/>
              <a:stCxn id="10" idx="3"/>
              <a:endCxn id="7" idx="1"/>
            </p:cNvCxnSpPr>
            <p:nvPr/>
          </p:nvCxnSpPr>
          <p:spPr>
            <a:xfrm flipV="1">
              <a:off x="4425980" y="3644323"/>
              <a:ext cx="586944" cy="201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Rounded Corners 9"/>
            <p:cNvSpPr/>
            <p:nvPr/>
          </p:nvSpPr>
          <p:spPr>
            <a:xfrm>
              <a:off x="2656706" y="3151879"/>
              <a:ext cx="1769275" cy="102510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Responsible CNA</a:t>
              </a:r>
            </a:p>
          </p:txBody>
        </p:sp>
        <p:sp>
          <p:nvSpPr>
            <p:cNvPr id="11" name="Rectangle: Rounded Corners 10"/>
            <p:cNvSpPr/>
            <p:nvPr/>
          </p:nvSpPr>
          <p:spPr>
            <a:xfrm>
              <a:off x="8650658" y="3109432"/>
              <a:ext cx="1769275" cy="108989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Root</a:t>
              </a:r>
            </a:p>
          </p:txBody>
        </p:sp>
        <p:sp>
          <p:nvSpPr>
            <p:cNvPr id="14" name="TextBox 13"/>
            <p:cNvSpPr txBox="1"/>
            <p:nvPr/>
          </p:nvSpPr>
          <p:spPr>
            <a:xfrm>
              <a:off x="6899896" y="2552906"/>
              <a:ext cx="1893735" cy="984885"/>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Please update</a:t>
              </a:r>
            </a:p>
            <a:p>
              <a:pPr>
                <a:spcAft>
                  <a:spcPts val="600"/>
                </a:spcAft>
              </a:pPr>
              <a:r>
                <a:rPr lang="en-US" sz="1600" dirty="0">
                  <a:ea typeface="Verdana" pitchFamily="34" charset="0"/>
                  <a:cs typeface="Verdana" pitchFamily="34" charset="0"/>
                </a:rPr>
                <a:t>CVE-YYYY-NNNN</a:t>
              </a:r>
            </a:p>
            <a:p>
              <a:pPr>
                <a:spcAft>
                  <a:spcPts val="600"/>
                </a:spcAft>
              </a:pPr>
              <a:r>
                <a:rPr lang="en-US" sz="1600" dirty="0">
                  <a:ea typeface="Verdana" pitchFamily="34" charset="0"/>
                  <a:cs typeface="Verdana" pitchFamily="34" charset="0"/>
                </a:rPr>
                <a:t>…</a:t>
              </a:r>
            </a:p>
          </p:txBody>
        </p:sp>
        <p:sp>
          <p:nvSpPr>
            <p:cNvPr id="7" name="Diamond 6">
              <a:extLst>
                <a:ext uri="{FF2B5EF4-FFF2-40B4-BE49-F238E27FC236}">
                  <a16:creationId xmlns:a16="http://schemas.microsoft.com/office/drawing/2014/main" id="{596E2B53-B1C4-4543-9378-6502890EFE2A}"/>
                </a:ext>
              </a:extLst>
            </p:cNvPr>
            <p:cNvSpPr/>
            <p:nvPr/>
          </p:nvSpPr>
          <p:spPr>
            <a:xfrm>
              <a:off x="5012925" y="2650023"/>
              <a:ext cx="2029943" cy="1988598"/>
            </a:xfrm>
            <a:prstGeom prst="diamond">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Should the entry be updated?</a:t>
              </a:r>
            </a:p>
          </p:txBody>
        </p:sp>
        <p:cxnSp>
          <p:nvCxnSpPr>
            <p:cNvPr id="15" name="Straight Arrow Connector 14">
              <a:extLst>
                <a:ext uri="{FF2B5EF4-FFF2-40B4-BE49-F238E27FC236}">
                  <a16:creationId xmlns:a16="http://schemas.microsoft.com/office/drawing/2014/main" id="{9C001801-4865-44B5-B4A8-9C5F5233E9F8}"/>
                </a:ext>
              </a:extLst>
            </p:cNvPr>
            <p:cNvCxnSpPr>
              <a:cxnSpLocks/>
              <a:stCxn id="7" idx="3"/>
            </p:cNvCxnSpPr>
            <p:nvPr/>
          </p:nvCxnSpPr>
          <p:spPr>
            <a:xfrm flipV="1">
              <a:off x="7042867" y="3634908"/>
              <a:ext cx="1607790" cy="94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Rounded Corners 16">
              <a:extLst>
                <a:ext uri="{FF2B5EF4-FFF2-40B4-BE49-F238E27FC236}">
                  <a16:creationId xmlns:a16="http://schemas.microsoft.com/office/drawing/2014/main" id="{2685C570-617C-4567-8651-D6B917CEF31D}"/>
                </a:ext>
              </a:extLst>
            </p:cNvPr>
            <p:cNvSpPr/>
            <p:nvPr/>
          </p:nvSpPr>
          <p:spPr>
            <a:xfrm>
              <a:off x="8680927" y="4755849"/>
              <a:ext cx="1769275" cy="1089891"/>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Reporter</a:t>
              </a:r>
            </a:p>
          </p:txBody>
        </p:sp>
        <p:cxnSp>
          <p:nvCxnSpPr>
            <p:cNvPr id="18" name="Straight Arrow Connector 17">
              <a:extLst>
                <a:ext uri="{FF2B5EF4-FFF2-40B4-BE49-F238E27FC236}">
                  <a16:creationId xmlns:a16="http://schemas.microsoft.com/office/drawing/2014/main" id="{84675EA8-31FC-4B4E-B9A0-1BD037E8BBF5}"/>
                </a:ext>
              </a:extLst>
            </p:cNvPr>
            <p:cNvCxnSpPr>
              <a:cxnSpLocks/>
              <a:stCxn id="7" idx="2"/>
              <a:endCxn id="17" idx="1"/>
            </p:cNvCxnSpPr>
            <p:nvPr/>
          </p:nvCxnSpPr>
          <p:spPr>
            <a:xfrm rot="16200000" flipH="1">
              <a:off x="7023326" y="3643192"/>
              <a:ext cx="662173" cy="265303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8B04A574-F08C-4AD0-AD9A-F2861F58AB61}"/>
                </a:ext>
              </a:extLst>
            </p:cNvPr>
            <p:cNvSpPr txBox="1"/>
            <p:nvPr/>
          </p:nvSpPr>
          <p:spPr>
            <a:xfrm>
              <a:off x="7042868" y="3666560"/>
              <a:ext cx="420243" cy="307777"/>
            </a:xfrm>
            <a:prstGeom prst="rect">
              <a:avLst/>
            </a:prstGeom>
            <a:noFill/>
          </p:spPr>
          <p:txBody>
            <a:bodyPr wrap="none" rtlCol="0">
              <a:spAutoFit/>
            </a:bodyPr>
            <a:lstStyle/>
            <a:p>
              <a:pPr>
                <a:spcAft>
                  <a:spcPts val="600"/>
                </a:spcAft>
              </a:pPr>
              <a:r>
                <a:rPr lang="en-US" sz="1400" dirty="0">
                  <a:ea typeface="Verdana" pitchFamily="34" charset="0"/>
                  <a:cs typeface="Verdana" pitchFamily="34" charset="0"/>
                </a:rPr>
                <a:t>Yes</a:t>
              </a:r>
            </a:p>
          </p:txBody>
        </p:sp>
        <p:sp>
          <p:nvSpPr>
            <p:cNvPr id="22" name="TextBox 21">
              <a:extLst>
                <a:ext uri="{FF2B5EF4-FFF2-40B4-BE49-F238E27FC236}">
                  <a16:creationId xmlns:a16="http://schemas.microsoft.com/office/drawing/2014/main" id="{4052554A-0933-494E-9942-74C659A98E06}"/>
                </a:ext>
              </a:extLst>
            </p:cNvPr>
            <p:cNvSpPr txBox="1"/>
            <p:nvPr/>
          </p:nvSpPr>
          <p:spPr>
            <a:xfrm>
              <a:off x="5486357" y="4834399"/>
              <a:ext cx="394660" cy="307777"/>
            </a:xfrm>
            <a:prstGeom prst="rect">
              <a:avLst/>
            </a:prstGeom>
            <a:noFill/>
          </p:spPr>
          <p:txBody>
            <a:bodyPr wrap="none" rtlCol="0">
              <a:spAutoFit/>
            </a:bodyPr>
            <a:lstStyle/>
            <a:p>
              <a:pPr>
                <a:spcAft>
                  <a:spcPts val="600"/>
                </a:spcAft>
              </a:pPr>
              <a:r>
                <a:rPr lang="en-US" sz="1400" dirty="0">
                  <a:ea typeface="Verdana" pitchFamily="34" charset="0"/>
                  <a:cs typeface="Verdana" pitchFamily="34" charset="0"/>
                </a:rPr>
                <a:t>No</a:t>
              </a:r>
            </a:p>
          </p:txBody>
        </p:sp>
        <p:sp>
          <p:nvSpPr>
            <p:cNvPr id="23" name="TextBox 22">
              <a:extLst>
                <a:ext uri="{FF2B5EF4-FFF2-40B4-BE49-F238E27FC236}">
                  <a16:creationId xmlns:a16="http://schemas.microsoft.com/office/drawing/2014/main" id="{34ED124E-3251-4810-9754-E1B672094B9D}"/>
                </a:ext>
              </a:extLst>
            </p:cNvPr>
            <p:cNvSpPr txBox="1"/>
            <p:nvPr/>
          </p:nvSpPr>
          <p:spPr>
            <a:xfrm>
              <a:off x="6573567" y="4308607"/>
              <a:ext cx="1893735" cy="907941"/>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Unfortunately, we do not believe</a:t>
              </a:r>
            </a:p>
            <a:p>
              <a:pPr>
                <a:spcAft>
                  <a:spcPts val="600"/>
                </a:spcAft>
              </a:pPr>
              <a:r>
                <a:rPr lang="en-US" sz="1600" dirty="0">
                  <a:ea typeface="Verdana" pitchFamily="34" charset="0"/>
                  <a:cs typeface="Verdana" pitchFamily="34" charset="0"/>
                </a:rPr>
                <a:t>…</a:t>
              </a:r>
            </a:p>
          </p:txBody>
        </p:sp>
      </p:grpSp>
      <p:pic>
        <p:nvPicPr>
          <p:cNvPr id="4" name="Audio 3">
            <a:hlinkClick r:id="" action="ppaction://media"/>
            <a:extLst>
              <a:ext uri="{FF2B5EF4-FFF2-40B4-BE49-F238E27FC236}">
                <a16:creationId xmlns:a16="http://schemas.microsoft.com/office/drawing/2014/main" id="{2D9AC3B1-4BB3-4B17-9D8F-B0F385544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429221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715C-59D6-426F-B01B-F379E51C88FD}"/>
              </a:ext>
            </a:extLst>
          </p:cNvPr>
          <p:cNvSpPr>
            <a:spLocks noGrp="1"/>
          </p:cNvSpPr>
          <p:nvPr>
            <p:ph type="ctrTitle" sz="quarter"/>
          </p:nvPr>
        </p:nvSpPr>
        <p:spPr>
          <a:xfrm>
            <a:off x="1628775" y="2527300"/>
            <a:ext cx="9134475" cy="1803399"/>
          </a:xfrm>
        </p:spPr>
        <p:txBody>
          <a:bodyPr/>
          <a:lstStyle/>
          <a:p>
            <a:r>
              <a:rPr lang="en-US" dirty="0"/>
              <a:t>Updating CVE Records with Counting Issues</a:t>
            </a:r>
          </a:p>
        </p:txBody>
      </p:sp>
      <p:sp>
        <p:nvSpPr>
          <p:cNvPr id="3" name="Slide Number Placeholder 2">
            <a:extLst>
              <a:ext uri="{FF2B5EF4-FFF2-40B4-BE49-F238E27FC236}">
                <a16:creationId xmlns:a16="http://schemas.microsoft.com/office/drawing/2014/main" id="{4431D98D-A52A-4893-BBBA-6ACB2031E41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6CF47A4C-5AC1-43D7-ADBB-B07952C12D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478918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processes for updating records with counting issues are in Appendix C of the </a:t>
            </a:r>
            <a:r>
              <a:rPr lang="en-US" i="1" dirty="0"/>
              <a:t>CNA Rules </a:t>
            </a:r>
            <a:r>
              <a:rPr lang="en-US" dirty="0"/>
              <a:t>v3.0</a:t>
            </a:r>
          </a:p>
          <a:p>
            <a:pPr lvl="1">
              <a:buFont typeface="Wingdings" panose="05000000000000000000" pitchFamily="2" charset="2"/>
              <a:buChar char="§"/>
            </a:pPr>
            <a:r>
              <a:rPr lang="en-US" dirty="0"/>
              <a:t>Rejecting CVE Records</a:t>
            </a:r>
          </a:p>
          <a:p>
            <a:pPr lvl="1">
              <a:buFont typeface="Wingdings" panose="05000000000000000000" pitchFamily="2" charset="2"/>
              <a:buChar char="§"/>
            </a:pPr>
            <a:r>
              <a:rPr lang="en-US" dirty="0"/>
              <a:t>Merging CVE Records</a:t>
            </a:r>
          </a:p>
          <a:p>
            <a:pPr lvl="1">
              <a:buFont typeface="Wingdings" panose="05000000000000000000" pitchFamily="2" charset="2"/>
              <a:buChar char="§"/>
            </a:pPr>
            <a:r>
              <a:rPr lang="en-US" dirty="0"/>
              <a:t>Splitting CVE Records</a:t>
            </a:r>
          </a:p>
          <a:p>
            <a:pPr lvl="1">
              <a:buFont typeface="Wingdings" panose="05000000000000000000" pitchFamily="2" charset="2"/>
              <a:buChar char="§"/>
            </a:pPr>
            <a:r>
              <a:rPr lang="en-US" dirty="0"/>
              <a:t>Disputing CVE Records</a:t>
            </a:r>
          </a:p>
          <a:p>
            <a:pPr lvl="1">
              <a:buFont typeface="Wingdings" panose="05000000000000000000" pitchFamily="2" charset="2"/>
              <a:buChar char="§"/>
            </a:pPr>
            <a:endParaRPr lang="en-US" dirty="0"/>
          </a:p>
          <a:p>
            <a:pPr marL="0" indent="0">
              <a:buNone/>
            </a:pPr>
            <a:endParaRPr lang="en-US" dirty="0"/>
          </a:p>
        </p:txBody>
      </p:sp>
      <p:sp>
        <p:nvSpPr>
          <p:cNvPr id="2" name="Title 1"/>
          <p:cNvSpPr>
            <a:spLocks noGrp="1"/>
          </p:cNvSpPr>
          <p:nvPr>
            <p:ph type="title"/>
          </p:nvPr>
        </p:nvSpPr>
        <p:spPr/>
        <p:txBody>
          <a:bodyPr>
            <a:normAutofit/>
          </a:bodyPr>
          <a:lstStyle/>
          <a:p>
            <a:r>
              <a:rPr lang="en-US" dirty="0"/>
              <a:t>Updating CVE Records with Counting Issues</a:t>
            </a:r>
          </a:p>
        </p:txBody>
      </p:sp>
      <p:pic>
        <p:nvPicPr>
          <p:cNvPr id="8" name="Audio 7">
            <a:hlinkClick r:id="" action="ppaction://media"/>
            <a:extLst>
              <a:ext uri="{FF2B5EF4-FFF2-40B4-BE49-F238E27FC236}">
                <a16:creationId xmlns:a16="http://schemas.microsoft.com/office/drawing/2014/main" id="{29691C9A-AE0D-408F-8D93-B32D34DC7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991238"/>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Reasons</a:t>
            </a:r>
          </a:p>
          <a:p>
            <a:pPr lvl="1">
              <a:buFont typeface="Wingdings" panose="05000000000000000000" pitchFamily="2" charset="2"/>
              <a:buChar char="§"/>
            </a:pPr>
            <a:r>
              <a:rPr lang="en-US" dirty="0"/>
              <a:t>The issue is not a vulnerability  </a:t>
            </a:r>
          </a:p>
          <a:p>
            <a:pPr lvl="1">
              <a:buFont typeface="Wingdings" panose="05000000000000000000" pitchFamily="2" charset="2"/>
              <a:buChar char="§"/>
            </a:pPr>
            <a:r>
              <a:rPr lang="en-US" dirty="0"/>
              <a:t>You decide not to make the vulnerability public  </a:t>
            </a:r>
          </a:p>
          <a:p>
            <a:pPr lvl="1">
              <a:buFont typeface="Wingdings" panose="05000000000000000000" pitchFamily="2" charset="2"/>
              <a:buChar char="§"/>
            </a:pPr>
            <a:r>
              <a:rPr lang="en-US" dirty="0"/>
              <a:t>The product isn’t customer controlled  </a:t>
            </a:r>
          </a:p>
          <a:p>
            <a:pPr lvl="1">
              <a:buFont typeface="Wingdings" panose="05000000000000000000" pitchFamily="2" charset="2"/>
              <a:buChar char="§"/>
            </a:pPr>
            <a:r>
              <a:rPr lang="en-US" dirty="0"/>
              <a:t>The product isn’t generally available  </a:t>
            </a:r>
          </a:p>
        </p:txBody>
      </p:sp>
      <p:sp>
        <p:nvSpPr>
          <p:cNvPr id="2" name="Title 1"/>
          <p:cNvSpPr>
            <a:spLocks noGrp="1"/>
          </p:cNvSpPr>
          <p:nvPr>
            <p:ph type="title"/>
          </p:nvPr>
        </p:nvSpPr>
        <p:spPr/>
        <p:txBody>
          <a:bodyPr/>
          <a:lstStyle/>
          <a:p>
            <a:r>
              <a:rPr lang="en-US" dirty="0"/>
              <a:t>Rejecting a CVE ID Outright  </a:t>
            </a:r>
          </a:p>
        </p:txBody>
      </p:sp>
      <p:pic>
        <p:nvPicPr>
          <p:cNvPr id="4" name="Audio 3">
            <a:hlinkClick r:id="" action="ppaction://media"/>
            <a:extLst>
              <a:ext uri="{FF2B5EF4-FFF2-40B4-BE49-F238E27FC236}">
                <a16:creationId xmlns:a16="http://schemas.microsoft.com/office/drawing/2014/main" id="{6EC43F8D-4A1E-4121-9E0E-E17BB0A60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7427844"/>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Rejection Process:</a:t>
            </a:r>
          </a:p>
          <a:p>
            <a:pPr marL="914400" lvl="1" indent="-457200">
              <a:buFont typeface="+mj-lt"/>
              <a:buAutoNum type="arabicPeriod"/>
            </a:pPr>
            <a:r>
              <a:rPr lang="en-US" dirty="0"/>
              <a:t>Update the Description saying that the CVE ID has been rejected</a:t>
            </a:r>
          </a:p>
          <a:p>
            <a:pPr marL="914400" lvl="1" indent="-457200">
              <a:buFont typeface="+mj-lt"/>
              <a:buAutoNum type="arabicPeriod"/>
            </a:pPr>
            <a:r>
              <a:rPr lang="en-US" dirty="0"/>
              <a:t>Remove the References</a:t>
            </a:r>
          </a:p>
          <a:p>
            <a:pPr>
              <a:buFont typeface="Wingdings" panose="05000000000000000000" pitchFamily="2" charset="2"/>
              <a:buChar char="§"/>
            </a:pPr>
            <a:r>
              <a:rPr lang="en-US" dirty="0"/>
              <a:t>Both published and unpublished records can be rejected</a:t>
            </a:r>
          </a:p>
          <a:p>
            <a:pPr>
              <a:buFont typeface="Wingdings" panose="05000000000000000000" pitchFamily="2" charset="2"/>
              <a:buChar char="§"/>
            </a:pPr>
            <a:r>
              <a:rPr lang="en-US" dirty="0"/>
              <a:t>Merging records can also result in rejected CVE Records</a:t>
            </a:r>
          </a:p>
          <a:p>
            <a:endParaRPr lang="en-US" dirty="0"/>
          </a:p>
        </p:txBody>
      </p:sp>
      <p:sp>
        <p:nvSpPr>
          <p:cNvPr id="2" name="Title 1"/>
          <p:cNvSpPr>
            <a:spLocks noGrp="1"/>
          </p:cNvSpPr>
          <p:nvPr>
            <p:ph type="title"/>
          </p:nvPr>
        </p:nvSpPr>
        <p:spPr/>
        <p:txBody>
          <a:bodyPr/>
          <a:lstStyle/>
          <a:p>
            <a:r>
              <a:rPr lang="en-US" dirty="0"/>
              <a:t>Outright Rejection Process</a:t>
            </a:r>
          </a:p>
        </p:txBody>
      </p:sp>
      <p:pic>
        <p:nvPicPr>
          <p:cNvPr id="4" name="Audio 3">
            <a:hlinkClick r:id="" action="ppaction://media"/>
            <a:extLst>
              <a:ext uri="{FF2B5EF4-FFF2-40B4-BE49-F238E27FC236}">
                <a16:creationId xmlns:a16="http://schemas.microsoft.com/office/drawing/2014/main" id="{C5685BE0-AE26-413F-A939-809336BD3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865806"/>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5835-ADAB-459C-A3CA-33AE4344FD77}"/>
              </a:ext>
            </a:extLst>
          </p:cNvPr>
          <p:cNvSpPr>
            <a:spLocks noGrp="1"/>
          </p:cNvSpPr>
          <p:nvPr>
            <p:ph type="ctrTitle" sz="quarter"/>
          </p:nvPr>
        </p:nvSpPr>
        <p:spPr/>
        <p:txBody>
          <a:bodyPr/>
          <a:lstStyle/>
          <a:p>
            <a:r>
              <a:rPr lang="en-US" dirty="0"/>
              <a:t>Getting a CVE ID Block</a:t>
            </a:r>
          </a:p>
        </p:txBody>
      </p:sp>
      <p:sp>
        <p:nvSpPr>
          <p:cNvPr id="3" name="Slide Number Placeholder 2">
            <a:extLst>
              <a:ext uri="{FF2B5EF4-FFF2-40B4-BE49-F238E27FC236}">
                <a16:creationId xmlns:a16="http://schemas.microsoft.com/office/drawing/2014/main" id="{216F67FB-A2DA-4E3F-9A84-A84C50F4F7BA}"/>
              </a:ext>
            </a:extLst>
          </p:cNvPr>
          <p:cNvSpPr>
            <a:spLocks noGrp="1"/>
          </p:cNvSpPr>
          <p:nvPr>
            <p:ph type="sldNum" sz="quarter" idx="12"/>
          </p:nvPr>
        </p:nvSpPr>
        <p:spPr/>
        <p:txBody>
          <a:bodyPr/>
          <a:lstStyle/>
          <a:p>
            <a:r>
              <a:rPr lang="en-US" dirty="0">
                <a:latin typeface="Arial" pitchFamily="34" charset="0"/>
              </a:rPr>
              <a:t>| </a:t>
            </a:r>
            <a:fld id="{295008BC-DA31-4D19-837B-EFA4386B05F5}" type="slidenum">
              <a:rPr lang="en-US" smtClean="0">
                <a:latin typeface="Arial" pitchFamily="34" charset="0"/>
              </a:rPr>
              <a:pPr/>
              <a:t>4</a:t>
            </a:fld>
            <a:r>
              <a:rPr lang="en-US" dirty="0">
                <a:latin typeface="Arial" pitchFamily="34" charset="0"/>
              </a:rPr>
              <a:t> |</a:t>
            </a:r>
            <a:r>
              <a:rPr lang="en-US" dirty="0">
                <a:latin typeface="Arial" pitchFamily="34" charset="0"/>
                <a:ea typeface="Verdana" pitchFamily="34" charset="0"/>
                <a:cs typeface="Verdana" pitchFamily="34" charset="0"/>
              </a:rPr>
              <a:t> </a:t>
            </a:r>
          </a:p>
        </p:txBody>
      </p:sp>
      <p:pic>
        <p:nvPicPr>
          <p:cNvPr id="4" name="Audio 3">
            <a:hlinkClick r:id="" action="ppaction://media"/>
            <a:extLst>
              <a:ext uri="{FF2B5EF4-FFF2-40B4-BE49-F238E27FC236}">
                <a16:creationId xmlns:a16="http://schemas.microsoft.com/office/drawing/2014/main" id="{430CD930-B9B7-404F-A341-7DFF25AC7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939485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REJECT **</a:t>
            </a:r>
          </a:p>
          <a:p>
            <a:pPr marL="0" indent="0">
              <a:buNone/>
            </a:pPr>
            <a:r>
              <a:rPr lang="en-US" dirty="0"/>
              <a:t>DO NOT USE THIS CANDIDATE NUMBER.  </a:t>
            </a:r>
          </a:p>
          <a:p>
            <a:pPr marL="0" indent="0">
              <a:buNone/>
            </a:pPr>
            <a:r>
              <a:rPr lang="en-US" dirty="0" err="1"/>
              <a:t>ConsultIDs</a:t>
            </a:r>
            <a:r>
              <a:rPr lang="en-US" dirty="0"/>
              <a:t>:</a:t>
            </a:r>
          </a:p>
          <a:p>
            <a:pPr marL="0" indent="0">
              <a:buNone/>
            </a:pPr>
            <a:r>
              <a:rPr lang="en-US" dirty="0"/>
              <a:t>Reason:  </a:t>
            </a:r>
          </a:p>
          <a:p>
            <a:pPr marL="0" indent="0">
              <a:buNone/>
            </a:pPr>
            <a:r>
              <a:rPr lang="en-US" dirty="0"/>
              <a:t>Notes:</a:t>
            </a:r>
          </a:p>
        </p:txBody>
      </p:sp>
      <p:sp>
        <p:nvSpPr>
          <p:cNvPr id="2" name="Title 1"/>
          <p:cNvSpPr>
            <a:spLocks noGrp="1"/>
          </p:cNvSpPr>
          <p:nvPr>
            <p:ph type="title"/>
          </p:nvPr>
        </p:nvSpPr>
        <p:spPr/>
        <p:txBody>
          <a:bodyPr/>
          <a:lstStyle/>
          <a:p>
            <a:r>
              <a:rPr lang="en-US" dirty="0"/>
              <a:t>Rejection Description Template</a:t>
            </a:r>
          </a:p>
        </p:txBody>
      </p:sp>
      <p:pic>
        <p:nvPicPr>
          <p:cNvPr id="4" name="Audio 3">
            <a:hlinkClick r:id="" action="ppaction://media"/>
            <a:extLst>
              <a:ext uri="{FF2B5EF4-FFF2-40B4-BE49-F238E27FC236}">
                <a16:creationId xmlns:a16="http://schemas.microsoft.com/office/drawing/2014/main" id="{8858B272-16D7-46F7-9A46-877CC2A8E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7456311"/>
      </p:ext>
    </p:extLst>
  </p:cSld>
  <p:clrMapOvr>
    <a:masterClrMapping/>
  </p:clrMapOvr>
  <mc:AlternateContent xmlns:mc="http://schemas.openxmlformats.org/markup-compatibility/2006" xmlns:p14="http://schemas.microsoft.com/office/powerpoint/2010/main">
    <mc:Choice Requires="p14">
      <p:transition spd="slow" p14:dur="2000" advTm="5604"/>
    </mc:Choice>
    <mc:Fallback xmlns="">
      <p:transition spd="slow" advTm="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CVE IDs remain on the CVE List to reduce confusion</a:t>
            </a:r>
          </a:p>
          <a:p>
            <a:pPr lvl="1">
              <a:buFont typeface="Wingdings" panose="05000000000000000000" pitchFamily="2" charset="2"/>
              <a:buChar char="§"/>
            </a:pPr>
            <a:r>
              <a:rPr lang="en-US" dirty="0"/>
              <a:t>CVE IDs are used by many sources</a:t>
            </a:r>
          </a:p>
          <a:p>
            <a:pPr lvl="1">
              <a:buFont typeface="Wingdings" panose="05000000000000000000" pitchFamily="2" charset="2"/>
              <a:buChar char="§"/>
            </a:pPr>
            <a:r>
              <a:rPr lang="en-US" dirty="0"/>
              <a:t>Not all sources change the CVE ID they use</a:t>
            </a:r>
          </a:p>
          <a:p>
            <a:pPr lvl="1">
              <a:buFont typeface="Wingdings" panose="05000000000000000000" pitchFamily="2" charset="2"/>
              <a:buChar char="§"/>
            </a:pPr>
            <a:r>
              <a:rPr lang="en-US" dirty="0"/>
              <a:t>Having a record explaining why the ID should not be used reduces confusion</a:t>
            </a:r>
          </a:p>
          <a:p>
            <a:endParaRPr lang="en-US" dirty="0"/>
          </a:p>
        </p:txBody>
      </p:sp>
      <p:sp>
        <p:nvSpPr>
          <p:cNvPr id="2" name="Title 1"/>
          <p:cNvSpPr>
            <a:spLocks noGrp="1"/>
          </p:cNvSpPr>
          <p:nvPr>
            <p:ph type="title"/>
          </p:nvPr>
        </p:nvSpPr>
        <p:spPr/>
        <p:txBody>
          <a:bodyPr>
            <a:normAutofit/>
          </a:bodyPr>
          <a:lstStyle/>
          <a:p>
            <a:r>
              <a:rPr lang="en-US" dirty="0"/>
              <a:t>Why Not Remove the Record from the CVE List</a:t>
            </a:r>
          </a:p>
        </p:txBody>
      </p:sp>
      <p:pic>
        <p:nvPicPr>
          <p:cNvPr id="5" name="Audio 4">
            <a:hlinkClick r:id="" action="ppaction://media"/>
            <a:extLst>
              <a:ext uri="{FF2B5EF4-FFF2-40B4-BE49-F238E27FC236}">
                <a16:creationId xmlns:a16="http://schemas.microsoft.com/office/drawing/2014/main" id="{93990D92-D23D-4876-9343-4D25FAA85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5357120"/>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2247609" y="1371600"/>
            <a:ext cx="797459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en-US" dirty="0"/>
              <a:t>Examples of CVE IDs that Have Been Rejected</a:t>
            </a:r>
          </a:p>
        </p:txBody>
      </p:sp>
      <p:pic>
        <p:nvPicPr>
          <p:cNvPr id="5" name="Picture 4"/>
          <p:cNvPicPr/>
          <p:nvPr/>
        </p:nvPicPr>
        <p:blipFill rotWithShape="1">
          <a:blip r:embed="rId6"/>
          <a:srcRect l="26602" t="31455" r="3205" b="32824"/>
          <a:stretch/>
        </p:blipFill>
        <p:spPr bwMode="auto">
          <a:xfrm>
            <a:off x="2133600" y="3740232"/>
            <a:ext cx="8229600" cy="2382068"/>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9FCA27A6-C664-4797-8903-2451ACB864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258062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Not independently fixable  </a:t>
            </a:r>
          </a:p>
          <a:p>
            <a:pPr>
              <a:buFont typeface="Wingdings" panose="05000000000000000000" pitchFamily="2" charset="2"/>
              <a:buChar char="§"/>
            </a:pPr>
            <a:r>
              <a:rPr lang="en-US" dirty="0"/>
              <a:t>Result of shared codebase, library, protocol, etc.  </a:t>
            </a:r>
          </a:p>
          <a:p>
            <a:pPr>
              <a:buFont typeface="Wingdings" panose="05000000000000000000" pitchFamily="2" charset="2"/>
              <a:buChar char="§"/>
            </a:pPr>
            <a:r>
              <a:rPr lang="en-US" dirty="0"/>
              <a:t>Duplicate assignment  </a:t>
            </a:r>
          </a:p>
          <a:p>
            <a:pPr>
              <a:buFont typeface="Wingdings" panose="05000000000000000000" pitchFamily="2" charset="2"/>
              <a:buChar char="§"/>
            </a:pPr>
            <a:r>
              <a:rPr lang="en-US" dirty="0"/>
              <a:t>A typo in an advisory causes a duplicate assignment  </a:t>
            </a:r>
          </a:p>
        </p:txBody>
      </p:sp>
      <p:sp>
        <p:nvSpPr>
          <p:cNvPr id="2" name="Title 1"/>
          <p:cNvSpPr>
            <a:spLocks noGrp="1"/>
          </p:cNvSpPr>
          <p:nvPr>
            <p:ph type="title"/>
          </p:nvPr>
        </p:nvSpPr>
        <p:spPr/>
        <p:txBody>
          <a:bodyPr/>
          <a:lstStyle/>
          <a:p>
            <a:r>
              <a:rPr lang="en-US" dirty="0"/>
              <a:t>Merging CVE Records</a:t>
            </a:r>
          </a:p>
        </p:txBody>
      </p:sp>
      <p:pic>
        <p:nvPicPr>
          <p:cNvPr id="4" name="Audio 3">
            <a:hlinkClick r:id="" action="ppaction://media"/>
            <a:extLst>
              <a:ext uri="{FF2B5EF4-FFF2-40B4-BE49-F238E27FC236}">
                <a16:creationId xmlns:a16="http://schemas.microsoft.com/office/drawing/2014/main" id="{46CDC9D6-D0B7-4E57-B8AD-C8A936718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887805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a:pPr>
            <a:r>
              <a:rPr lang="en-US" dirty="0"/>
              <a:t>Determine which CVE ID to associate with the issue</a:t>
            </a:r>
          </a:p>
          <a:p>
            <a:pPr marL="457200" indent="-457200">
              <a:buFont typeface="+mj-lt"/>
              <a:buAutoNum type="arabicPeriod"/>
            </a:pPr>
            <a:r>
              <a:rPr lang="en-US" dirty="0"/>
              <a:t>Merge the information from the other CVE IDs into chosen CVE ID</a:t>
            </a:r>
          </a:p>
          <a:p>
            <a:pPr marL="457200" indent="-457200">
              <a:buFont typeface="+mj-lt"/>
              <a:buAutoNum type="arabicPeriod"/>
            </a:pPr>
            <a:r>
              <a:rPr lang="en-US" dirty="0"/>
              <a:t>Update the CVE IDs that were not chosen with a REJECT Description that points to the chosen CVE ID as the correct one to use</a:t>
            </a:r>
          </a:p>
          <a:p>
            <a:pPr marL="0" indent="0">
              <a:buNone/>
            </a:pPr>
            <a:endParaRPr lang="en-US" dirty="0"/>
          </a:p>
        </p:txBody>
      </p:sp>
      <p:sp>
        <p:nvSpPr>
          <p:cNvPr id="2" name="Title 1"/>
          <p:cNvSpPr>
            <a:spLocks noGrp="1"/>
          </p:cNvSpPr>
          <p:nvPr>
            <p:ph type="title"/>
          </p:nvPr>
        </p:nvSpPr>
        <p:spPr/>
        <p:txBody>
          <a:bodyPr/>
          <a:lstStyle/>
          <a:p>
            <a:r>
              <a:rPr lang="en-US" dirty="0"/>
              <a:t>Process for Merging CVE Records</a:t>
            </a:r>
          </a:p>
        </p:txBody>
      </p:sp>
      <p:pic>
        <p:nvPicPr>
          <p:cNvPr id="4" name="Audio 3">
            <a:hlinkClick r:id="" action="ppaction://media"/>
            <a:extLst>
              <a:ext uri="{FF2B5EF4-FFF2-40B4-BE49-F238E27FC236}">
                <a16:creationId xmlns:a16="http://schemas.microsoft.com/office/drawing/2014/main" id="{7E604CC1-F313-44FC-8030-B778C5E88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930506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eriod"/>
            </a:pPr>
            <a:r>
              <a:rPr lang="en-US" dirty="0"/>
              <a:t>Most referenced identifier</a:t>
            </a:r>
          </a:p>
          <a:p>
            <a:pPr marL="457200" indent="-457200">
              <a:buFont typeface="+mj-lt"/>
              <a:buAutoNum type="arabicPeriod"/>
            </a:pPr>
            <a:r>
              <a:rPr lang="en-US" dirty="0"/>
              <a:t>Most authoritative source </a:t>
            </a:r>
          </a:p>
          <a:p>
            <a:pPr lvl="1">
              <a:buFont typeface="Wingdings" panose="05000000000000000000" pitchFamily="2" charset="2"/>
              <a:buChar char="§"/>
            </a:pPr>
            <a:r>
              <a:rPr lang="en-US" dirty="0"/>
              <a:t>Roughly prioritized as: vendor, coordinator, researcher</a:t>
            </a:r>
          </a:p>
          <a:p>
            <a:pPr marL="457200" indent="-457200">
              <a:buFont typeface="+mj-lt"/>
              <a:buAutoNum type="arabicPeriod"/>
            </a:pPr>
            <a:r>
              <a:rPr lang="en-US" dirty="0"/>
              <a:t>Longest public</a:t>
            </a:r>
          </a:p>
          <a:p>
            <a:pPr marL="457200" indent="-457200">
              <a:buFont typeface="+mj-lt"/>
              <a:buAutoNum type="arabicPeriod"/>
            </a:pPr>
            <a:r>
              <a:rPr lang="en-US" dirty="0"/>
              <a:t>Smallest numeric portion</a:t>
            </a:r>
          </a:p>
          <a:p>
            <a:pPr marL="0" indent="0">
              <a:buNone/>
            </a:pPr>
            <a:endParaRPr lang="en-US" dirty="0"/>
          </a:p>
        </p:txBody>
      </p:sp>
      <p:sp>
        <p:nvSpPr>
          <p:cNvPr id="2" name="Title 1"/>
          <p:cNvSpPr>
            <a:spLocks noGrp="1"/>
          </p:cNvSpPr>
          <p:nvPr>
            <p:ph type="title"/>
          </p:nvPr>
        </p:nvSpPr>
        <p:spPr/>
        <p:txBody>
          <a:bodyPr>
            <a:normAutofit/>
          </a:bodyPr>
          <a:lstStyle/>
          <a:p>
            <a:r>
              <a:rPr lang="en-US" dirty="0"/>
              <a:t>Conditions for Deciding which CVE ID to Keep</a:t>
            </a:r>
          </a:p>
        </p:txBody>
      </p:sp>
      <p:pic>
        <p:nvPicPr>
          <p:cNvPr id="5" name="Audio 4">
            <a:hlinkClick r:id="" action="ppaction://media"/>
            <a:extLst>
              <a:ext uri="{FF2B5EF4-FFF2-40B4-BE49-F238E27FC236}">
                <a16:creationId xmlns:a16="http://schemas.microsoft.com/office/drawing/2014/main" id="{4D83DCD5-D9B9-4A84-A54C-F570A0A99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51366937"/>
      </p:ext>
    </p:extLst>
  </p:cSld>
  <p:clrMapOvr>
    <a:masterClrMapping/>
  </p:clrMapOvr>
  <mc:AlternateContent xmlns:mc="http://schemas.openxmlformats.org/markup-compatibility/2006" xmlns:p14="http://schemas.microsoft.com/office/powerpoint/2010/main">
    <mc:Choice Requires="p14">
      <p:transition spd="slow" p14:dur="2000" advTm="13519"/>
    </mc:Choice>
    <mc:Fallback xmlns="">
      <p:transition spd="slow" advTm="1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Merged CVE ID</a:t>
            </a:r>
          </a:p>
        </p:txBody>
      </p:sp>
      <p:pic>
        <p:nvPicPr>
          <p:cNvPr id="6" name="Picture 5"/>
          <p:cNvPicPr/>
          <p:nvPr/>
        </p:nvPicPr>
        <p:blipFill rotWithShape="1">
          <a:blip r:embed="rId5"/>
          <a:srcRect l="28366" t="36673" r="3525" b="25462"/>
          <a:stretch/>
        </p:blipFill>
        <p:spPr bwMode="auto">
          <a:xfrm>
            <a:off x="2264070" y="1312522"/>
            <a:ext cx="7755344" cy="185886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8205" t="36673" r="3205" b="31127"/>
          <a:stretch/>
        </p:blipFill>
        <p:spPr bwMode="auto">
          <a:xfrm>
            <a:off x="2264070" y="3137423"/>
            <a:ext cx="7755344" cy="1562986"/>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28045" t="50686" r="3525" b="17710"/>
          <a:stretch/>
        </p:blipFill>
        <p:spPr bwMode="auto">
          <a:xfrm>
            <a:off x="2264070" y="4660007"/>
            <a:ext cx="7755344" cy="1520455"/>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1D5C2010-BC3D-436E-AD02-66FE8A8BAC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2634217"/>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Contains interpedently fixable bugs  </a:t>
            </a:r>
          </a:p>
          <a:p>
            <a:pPr>
              <a:buFont typeface="Wingdings" panose="05000000000000000000" pitchFamily="2" charset="2"/>
              <a:buChar char="§"/>
            </a:pPr>
            <a:r>
              <a:rPr lang="en-US" dirty="0"/>
              <a:t>Does not share a codebase  </a:t>
            </a:r>
          </a:p>
          <a:p>
            <a:pPr>
              <a:buFont typeface="Wingdings" panose="05000000000000000000" pitchFamily="2" charset="2"/>
              <a:buChar char="§"/>
            </a:pPr>
            <a:r>
              <a:rPr lang="en-US" dirty="0"/>
              <a:t>Determined to be implementation specific  </a:t>
            </a:r>
          </a:p>
          <a:p>
            <a:endParaRPr lang="en-US" dirty="0"/>
          </a:p>
        </p:txBody>
      </p:sp>
      <p:sp>
        <p:nvSpPr>
          <p:cNvPr id="2" name="Title 1"/>
          <p:cNvSpPr>
            <a:spLocks noGrp="1"/>
          </p:cNvSpPr>
          <p:nvPr>
            <p:ph type="title"/>
          </p:nvPr>
        </p:nvSpPr>
        <p:spPr/>
        <p:txBody>
          <a:bodyPr/>
          <a:lstStyle/>
          <a:p>
            <a:r>
              <a:rPr lang="en-US" dirty="0"/>
              <a:t>Splitting CVE Records</a:t>
            </a:r>
          </a:p>
        </p:txBody>
      </p:sp>
      <p:pic>
        <p:nvPicPr>
          <p:cNvPr id="7" name="Audio 6">
            <a:hlinkClick r:id="" action="ppaction://media"/>
            <a:extLst>
              <a:ext uri="{FF2B5EF4-FFF2-40B4-BE49-F238E27FC236}">
                <a16:creationId xmlns:a16="http://schemas.microsoft.com/office/drawing/2014/main" id="{83A60FDA-F5AC-4138-99AD-76F073F36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5183561"/>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buFont typeface="Wingdings" panose="05000000000000000000" pitchFamily="2" charset="2"/>
              <a:buChar char="§"/>
            </a:pPr>
            <a:r>
              <a:rPr lang="en-US" dirty="0"/>
              <a:t>Process for splitting</a:t>
            </a:r>
          </a:p>
          <a:p>
            <a:pPr marL="914400" lvl="1" indent="-457200">
              <a:buFont typeface="+mj-lt"/>
              <a:buAutoNum type="arabicPeriod"/>
            </a:pPr>
            <a:r>
              <a:rPr lang="en-US" dirty="0"/>
              <a:t>Determine which vulnerability should be associated with the original CVE ID</a:t>
            </a:r>
          </a:p>
          <a:p>
            <a:pPr marL="914400" lvl="1" indent="-457200">
              <a:buFont typeface="+mj-lt"/>
              <a:buAutoNum type="arabicPeriod"/>
            </a:pPr>
            <a:r>
              <a:rPr lang="en-US" dirty="0"/>
              <a:t>Assign CVE IDs to the additional vulnerabilities</a:t>
            </a:r>
          </a:p>
          <a:p>
            <a:pPr marL="914400" lvl="1" indent="-457200">
              <a:buFont typeface="+mj-lt"/>
              <a:buAutoNum type="arabicPeriod"/>
            </a:pPr>
            <a:r>
              <a:rPr lang="en-US" dirty="0"/>
              <a:t>Include a NOTE pointing to the original CVE ID in the descriptions of the CVE Records for the new CVE IDs</a:t>
            </a:r>
          </a:p>
          <a:p>
            <a:pPr marL="914400" lvl="1" indent="-457200">
              <a:buFont typeface="+mj-lt"/>
              <a:buAutoNum type="arabicPeriod"/>
            </a:pPr>
            <a:r>
              <a:rPr lang="en-US" dirty="0"/>
              <a:t>Update Description of the CVE Record for the original CVE ID with a NOTE saying that the record has been split and point to the additional CVE IDs</a:t>
            </a:r>
          </a:p>
          <a:p>
            <a:pPr>
              <a:buFont typeface="Wingdings" panose="05000000000000000000" pitchFamily="2" charset="2"/>
              <a:buChar char="§"/>
            </a:pPr>
            <a:r>
              <a:rPr lang="en-US" dirty="0"/>
              <a:t>Conditions for determining which vulnerability gets the original ID</a:t>
            </a:r>
          </a:p>
          <a:p>
            <a:pPr marL="914400" lvl="1" indent="-457200">
              <a:buFont typeface="+mj-lt"/>
              <a:buAutoNum type="arabicPeriod"/>
            </a:pPr>
            <a:r>
              <a:rPr lang="en-US" dirty="0"/>
              <a:t>Most commonly associated vulnerability </a:t>
            </a:r>
          </a:p>
          <a:p>
            <a:pPr marL="914400" lvl="1" indent="-457200">
              <a:buFont typeface="+mj-lt"/>
              <a:buAutoNum type="arabicPeriod"/>
            </a:pPr>
            <a:r>
              <a:rPr lang="en-US" dirty="0"/>
              <a:t>Most severe risk </a:t>
            </a:r>
          </a:p>
          <a:p>
            <a:pPr marL="914400" lvl="1" indent="-457200">
              <a:buFont typeface="+mj-lt"/>
              <a:buAutoNum type="arabicPeriod"/>
            </a:pPr>
            <a:r>
              <a:rPr lang="en-US" dirty="0"/>
              <a:t>Broadest range of affected versions</a:t>
            </a:r>
          </a:p>
          <a:p>
            <a:pPr marL="914400" lvl="1" indent="-457200">
              <a:buFont typeface="+mj-lt"/>
              <a:buAutoNum type="arabicPeriod"/>
            </a:pPr>
            <a:r>
              <a:rPr lang="en-US" dirty="0"/>
              <a:t>Described first in initial publication</a:t>
            </a:r>
          </a:p>
          <a:p>
            <a:endParaRPr lang="en-US" dirty="0"/>
          </a:p>
        </p:txBody>
      </p:sp>
      <p:sp>
        <p:nvSpPr>
          <p:cNvPr id="2" name="Title 1"/>
          <p:cNvSpPr>
            <a:spLocks noGrp="1"/>
          </p:cNvSpPr>
          <p:nvPr>
            <p:ph type="title"/>
          </p:nvPr>
        </p:nvSpPr>
        <p:spPr/>
        <p:txBody>
          <a:bodyPr/>
          <a:lstStyle/>
          <a:p>
            <a:r>
              <a:rPr lang="en-US" dirty="0"/>
              <a:t>Splitting CVE IDs</a:t>
            </a:r>
          </a:p>
        </p:txBody>
      </p:sp>
      <p:pic>
        <p:nvPicPr>
          <p:cNvPr id="7" name="Audio 6">
            <a:hlinkClick r:id="" action="ppaction://media"/>
            <a:extLst>
              <a:ext uri="{FF2B5EF4-FFF2-40B4-BE49-F238E27FC236}">
                <a16:creationId xmlns:a16="http://schemas.microsoft.com/office/drawing/2014/main" id="{5B074112-9466-4333-AA30-881FBBB024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99750048"/>
      </p:ext>
    </p:extLst>
  </p:cSld>
  <p:clrMapOvr>
    <a:masterClrMapping/>
  </p:clrMapOvr>
  <mc:AlternateContent xmlns:mc="http://schemas.openxmlformats.org/markup-compatibility/2006" xmlns:p14="http://schemas.microsoft.com/office/powerpoint/2010/main">
    <mc:Choice Requires="p14">
      <p:transition spd="slow" p14:dur="2000" advTm="52002"/>
    </mc:Choice>
    <mc:Fallback xmlns="">
      <p:transition spd="slow" advTm="5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1775139" y="1371600"/>
            <a:ext cx="891953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Split CVE ID Example</a:t>
            </a:r>
          </a:p>
        </p:txBody>
      </p:sp>
      <p:pic>
        <p:nvPicPr>
          <p:cNvPr id="5" name="Picture 4"/>
          <p:cNvPicPr/>
          <p:nvPr/>
        </p:nvPicPr>
        <p:blipFill rotWithShape="1">
          <a:blip r:embed="rId6"/>
          <a:srcRect l="28205" t="50388" r="3525" b="14728"/>
          <a:stretch/>
        </p:blipFill>
        <p:spPr bwMode="auto">
          <a:xfrm>
            <a:off x="2133600" y="3575699"/>
            <a:ext cx="8229600" cy="2565619"/>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5BCC618C-4186-4F7F-8ED6-7533AF3105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3124386"/>
      </p:ext>
    </p:extLst>
  </p:cSld>
  <p:clrMapOvr>
    <a:masterClrMapping/>
  </p:clrMapOvr>
  <mc:AlternateContent xmlns:mc="http://schemas.openxmlformats.org/markup-compatibility/2006" xmlns:p14="http://schemas.microsoft.com/office/powerpoint/2010/main">
    <mc:Choice Requires="p14">
      <p:transition spd="slow" p14:dur="2000" advTm="6220"/>
    </mc:Choice>
    <mc:Fallback xmlns="">
      <p:transition spd="slow" advTm="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F80DF9-AE31-4BD1-AE00-83EB8F6E84CF}"/>
              </a:ext>
            </a:extLst>
          </p:cNvPr>
          <p:cNvSpPr>
            <a:spLocks noGrp="1"/>
          </p:cNvSpPr>
          <p:nvPr>
            <p:ph type="title"/>
          </p:nvPr>
        </p:nvSpPr>
        <p:spPr/>
        <p:txBody>
          <a:bodyPr/>
          <a:lstStyle/>
          <a:p>
            <a:pPr>
              <a:lnSpc>
                <a:spcPts val="3200"/>
              </a:lnSpc>
            </a:pPr>
            <a:r>
              <a:rPr lang="en-US" sz="2900" dirty="0">
                <a:latin typeface="Helvetica LT Std" pitchFamily="34" charset="0"/>
                <a:ea typeface="Verdana" pitchFamily="34" charset="0"/>
              </a:rPr>
              <a:t>Determine process for getting a CVE ID block</a:t>
            </a:r>
          </a:p>
        </p:txBody>
      </p:sp>
      <p:sp>
        <p:nvSpPr>
          <p:cNvPr id="5" name="Content Placeholder 4">
            <a:extLst>
              <a:ext uri="{FF2B5EF4-FFF2-40B4-BE49-F238E27FC236}">
                <a16:creationId xmlns:a16="http://schemas.microsoft.com/office/drawing/2014/main" id="{356CA52F-E969-4894-984F-1287A592985E}"/>
              </a:ext>
            </a:extLst>
          </p:cNvPr>
          <p:cNvSpPr>
            <a:spLocks noGrp="1"/>
          </p:cNvSpPr>
          <p:nvPr>
            <p:ph idx="1"/>
          </p:nvPr>
        </p:nvSpPr>
        <p:spPr>
          <a:xfrm>
            <a:off x="616448" y="1395455"/>
            <a:ext cx="11236720" cy="4794737"/>
          </a:xfrm>
        </p:spPr>
        <p:txBody>
          <a:bodyPr/>
          <a:lstStyle/>
          <a:p>
            <a:pPr marL="228600" indent="-228600" defTabSz="914400">
              <a:spcBef>
                <a:spcPts val="1000"/>
              </a:spcBef>
              <a:spcAft>
                <a:spcPts val="600"/>
              </a:spcAft>
            </a:pPr>
            <a:r>
              <a:rPr lang="en-US" sz="2000" dirty="0"/>
              <a:t>The Root CNA defines how sub-CNA’s can obtain CVE IDs</a:t>
            </a:r>
          </a:p>
          <a:p>
            <a:pPr marL="228600" indent="-228600" defTabSz="914400">
              <a:spcBef>
                <a:spcPts val="1000"/>
              </a:spcBef>
              <a:spcAft>
                <a:spcPts val="600"/>
              </a:spcAft>
            </a:pPr>
            <a:r>
              <a:rPr lang="en-US" sz="2000" dirty="0"/>
              <a:t>The Root CNA may choose to have CNA’s:  </a:t>
            </a:r>
          </a:p>
          <a:p>
            <a:pPr marL="765469" lvl="2" indent="-457200" defTabSz="914400">
              <a:spcBef>
                <a:spcPts val="1000"/>
              </a:spcBef>
              <a:spcAft>
                <a:spcPts val="600"/>
              </a:spcAft>
              <a:buSzPct val="120000"/>
              <a:buFont typeface="+mj-lt"/>
              <a:buAutoNum type="arabicParenR"/>
            </a:pPr>
            <a:r>
              <a:rPr lang="en-US" sz="2000" b="1" dirty="0"/>
              <a:t>Go directly to the Root  </a:t>
            </a:r>
          </a:p>
          <a:p>
            <a:pPr marL="765469" lvl="2" indent="-457200" defTabSz="914400">
              <a:spcBef>
                <a:spcPts val="1000"/>
              </a:spcBef>
              <a:spcAft>
                <a:spcPts val="600"/>
              </a:spcAft>
              <a:buSzPct val="120000"/>
              <a:buFont typeface="+mj-lt"/>
              <a:buAutoNum type="arabicParenR"/>
            </a:pPr>
            <a:r>
              <a:rPr lang="en-US" sz="2000" b="1" dirty="0"/>
              <a:t>Go directly to the Secretariat </a:t>
            </a:r>
          </a:p>
          <a:p>
            <a:pPr marL="461423" indent="-457200"/>
            <a:endParaRPr lang="en-US" dirty="0"/>
          </a:p>
        </p:txBody>
      </p:sp>
      <p:sp>
        <p:nvSpPr>
          <p:cNvPr id="3" name="Slide Number Placeholder 2">
            <a:extLst>
              <a:ext uri="{FF2B5EF4-FFF2-40B4-BE49-F238E27FC236}">
                <a16:creationId xmlns:a16="http://schemas.microsoft.com/office/drawing/2014/main" id="{43B07DD9-626C-40CA-AC10-4221755C720F}"/>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2" name="Audio 1">
            <a:hlinkClick r:id="" action="ppaction://media"/>
            <a:extLst>
              <a:ext uri="{FF2B5EF4-FFF2-40B4-BE49-F238E27FC236}">
                <a16:creationId xmlns:a16="http://schemas.microsoft.com/office/drawing/2014/main" id="{08100C6A-BEF7-4EB9-B317-658E307FE3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7088721"/>
      </p:ext>
    </p:extLst>
  </p:cSld>
  <p:clrMapOvr>
    <a:masterClrMapping/>
  </p:clrMapOvr>
  <mc:AlternateContent xmlns:mc="http://schemas.openxmlformats.org/markup-compatibility/2006" xmlns:p14="http://schemas.microsoft.com/office/powerpoint/2010/main">
    <mc:Choice Requires="p14">
      <p:transition spd="slow" p14:dur="2000" advTm="16349"/>
    </mc:Choice>
    <mc:Fallback xmlns="">
      <p:transition spd="slow" advTm="1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Use a dispute when:</a:t>
            </a:r>
          </a:p>
          <a:p>
            <a:pPr lvl="1"/>
            <a:r>
              <a:rPr lang="en-US" dirty="0"/>
              <a:t>The CVE ID was assigned correctly using the </a:t>
            </a:r>
            <a:r>
              <a:rPr lang="en-US" i="1" dirty="0"/>
              <a:t>CNA Rules</a:t>
            </a:r>
            <a:r>
              <a:rPr lang="en-US" dirty="0"/>
              <a:t>, but</a:t>
            </a:r>
          </a:p>
          <a:p>
            <a:pPr lvl="1"/>
            <a:r>
              <a:rPr lang="en-US" dirty="0"/>
              <a:t>An authoritative source questions the validity of the vulnerability</a:t>
            </a:r>
          </a:p>
          <a:p>
            <a:pPr>
              <a:buFont typeface="Wingdings" panose="05000000000000000000" pitchFamily="2" charset="2"/>
              <a:buChar char="§"/>
            </a:pPr>
            <a:r>
              <a:rPr lang="en-US" dirty="0"/>
              <a:t>Process creating a dispute</a:t>
            </a:r>
          </a:p>
          <a:p>
            <a:pPr marL="914400" lvl="1" indent="-457200">
              <a:buFont typeface="+mj-lt"/>
              <a:buAutoNum type="arabicPeriod"/>
            </a:pPr>
            <a:r>
              <a:rPr lang="en-US" dirty="0"/>
              <a:t>Add “** DISPUTE **” to the beginning of the Description</a:t>
            </a:r>
          </a:p>
          <a:p>
            <a:pPr marL="914400" lvl="1" indent="-457200">
              <a:buFont typeface="+mj-lt"/>
              <a:buAutoNum type="arabicPeriod"/>
            </a:pPr>
            <a:r>
              <a:rPr lang="en-US" dirty="0"/>
              <a:t>Add a NOTE to the end of the Description explaining why the vulnerability is disputed</a:t>
            </a:r>
          </a:p>
        </p:txBody>
      </p:sp>
      <p:sp>
        <p:nvSpPr>
          <p:cNvPr id="2" name="Title 1"/>
          <p:cNvSpPr>
            <a:spLocks noGrp="1"/>
          </p:cNvSpPr>
          <p:nvPr>
            <p:ph type="title"/>
          </p:nvPr>
        </p:nvSpPr>
        <p:spPr/>
        <p:txBody>
          <a:bodyPr/>
          <a:lstStyle/>
          <a:p>
            <a:r>
              <a:rPr lang="en-US" dirty="0"/>
              <a:t>Disputed CVE Records</a:t>
            </a:r>
          </a:p>
        </p:txBody>
      </p:sp>
      <p:pic>
        <p:nvPicPr>
          <p:cNvPr id="5" name="Audio 4">
            <a:hlinkClick r:id="" action="ppaction://media"/>
            <a:extLst>
              <a:ext uri="{FF2B5EF4-FFF2-40B4-BE49-F238E27FC236}">
                <a16:creationId xmlns:a16="http://schemas.microsoft.com/office/drawing/2014/main" id="{F8EE0D33-1F02-4A32-B567-DBF396FE9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0853063"/>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5"/>
          <a:stretch/>
        </p:blipFill>
        <p:spPr bwMode="auto">
          <a:xfrm>
            <a:off x="1775139" y="1371600"/>
            <a:ext cx="8919534" cy="479425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Dispute Example</a:t>
            </a:r>
          </a:p>
        </p:txBody>
      </p:sp>
      <p:pic>
        <p:nvPicPr>
          <p:cNvPr id="3" name="Audio 2">
            <a:hlinkClick r:id="" action="ppaction://media"/>
            <a:extLst>
              <a:ext uri="{FF2B5EF4-FFF2-40B4-BE49-F238E27FC236}">
                <a16:creationId xmlns:a16="http://schemas.microsoft.com/office/drawing/2014/main" id="{4767CAC5-F015-4509-9027-F16AC02E7B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2100278"/>
      </p:ext>
    </p:extLst>
  </p:cSld>
  <p:clrMapOvr>
    <a:masterClrMapping/>
  </p:clrMapOvr>
  <mc:AlternateContent xmlns:mc="http://schemas.openxmlformats.org/markup-compatibility/2006" xmlns:p14="http://schemas.microsoft.com/office/powerpoint/2010/main">
    <mc:Choice Requires="p14">
      <p:transition spd="slow" p14:dur="2000" advTm="24536"/>
    </mc:Choice>
    <mc:Fallback xmlns="">
      <p:transition spd="slow" advTm="2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9B98-FB3F-456C-96C0-0694D8E4B678}"/>
              </a:ext>
            </a:extLst>
          </p:cNvPr>
          <p:cNvSpPr>
            <a:spLocks noGrp="1"/>
          </p:cNvSpPr>
          <p:nvPr>
            <p:ph type="ctrTitle" sz="quarter"/>
          </p:nvPr>
        </p:nvSpPr>
        <p:spPr/>
        <p:txBody>
          <a:bodyPr/>
          <a:lstStyle/>
          <a:p>
            <a:r>
              <a:rPr lang="en-US" dirty="0"/>
              <a:t>Escalation</a:t>
            </a:r>
          </a:p>
        </p:txBody>
      </p:sp>
      <p:sp>
        <p:nvSpPr>
          <p:cNvPr id="3" name="Slide Number Placeholder 2">
            <a:extLst>
              <a:ext uri="{FF2B5EF4-FFF2-40B4-BE49-F238E27FC236}">
                <a16:creationId xmlns:a16="http://schemas.microsoft.com/office/drawing/2014/main" id="{277D94D7-92C5-4708-B94E-CFC14E4CAA07}"/>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52</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64C877A9-E6E8-4697-A713-B5083A7697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22521682"/>
      </p:ext>
    </p:extLst>
  </p:cSld>
  <p:clrMapOvr>
    <a:masterClrMapping/>
  </p:clrMapOvr>
  <mc:AlternateContent xmlns:mc="http://schemas.openxmlformats.org/markup-compatibility/2006" xmlns:p14="http://schemas.microsoft.com/office/powerpoint/2010/main">
    <mc:Choice Requires="p14">
      <p:transition spd="slow" p14:dur="2000" advTm="6053"/>
    </mc:Choice>
    <mc:Fallback xmlns="">
      <p:transition spd="slow" advTm="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If the authorized CNA rejects the change or is unresponsive:</a:t>
            </a:r>
          </a:p>
          <a:p>
            <a:pPr marL="914400" lvl="1" indent="-457200">
              <a:buFont typeface="+mj-lt"/>
              <a:buAutoNum type="arabicPeriod"/>
            </a:pPr>
            <a:r>
              <a:rPr lang="en-US" dirty="0"/>
              <a:t>The requester can escalate to the appropriate Root</a:t>
            </a:r>
          </a:p>
          <a:p>
            <a:pPr marL="914400" lvl="1" indent="-457200">
              <a:buFont typeface="+mj-lt"/>
              <a:buAutoNum type="arabicPeriod"/>
            </a:pPr>
            <a:r>
              <a:rPr lang="en-US" dirty="0"/>
              <a:t>The Root requests the reasoning behind the Sub-CNA’s decision</a:t>
            </a:r>
          </a:p>
          <a:p>
            <a:pPr marL="914400" lvl="1" indent="-457200">
              <a:buFont typeface="+mj-lt"/>
              <a:buAutoNum type="arabicPeriod"/>
            </a:pPr>
            <a:r>
              <a:rPr lang="en-US" dirty="0"/>
              <a:t>The Root determines which action is appropriate</a:t>
            </a:r>
          </a:p>
          <a:p>
            <a:pPr marL="914400" lvl="1" indent="-457200">
              <a:buFont typeface="+mj-lt"/>
              <a:buAutoNum type="arabicPeriod"/>
            </a:pPr>
            <a:r>
              <a:rPr lang="en-US" dirty="0"/>
              <a:t>The Root informs the requester and the Sub-CNA of its decision</a:t>
            </a:r>
          </a:p>
        </p:txBody>
      </p:sp>
      <p:sp>
        <p:nvSpPr>
          <p:cNvPr id="2" name="Title 1"/>
          <p:cNvSpPr>
            <a:spLocks noGrp="1"/>
          </p:cNvSpPr>
          <p:nvPr>
            <p:ph type="title"/>
          </p:nvPr>
        </p:nvSpPr>
        <p:spPr/>
        <p:txBody>
          <a:bodyPr/>
          <a:lstStyle/>
          <a:p>
            <a:r>
              <a:rPr lang="en-US" dirty="0"/>
              <a:t>Escalation Process</a:t>
            </a:r>
          </a:p>
        </p:txBody>
      </p:sp>
      <p:pic>
        <p:nvPicPr>
          <p:cNvPr id="5" name="Audio 4">
            <a:hlinkClick r:id="" action="ppaction://media"/>
            <a:extLst>
              <a:ext uri="{FF2B5EF4-FFF2-40B4-BE49-F238E27FC236}">
                <a16:creationId xmlns:a16="http://schemas.microsoft.com/office/drawing/2014/main" id="{319D57D8-151B-4E96-BE7F-E4DBB7BAA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16548620"/>
      </p:ext>
    </p:extLst>
  </p:cSld>
  <p:clrMapOvr>
    <a:masterClrMapping/>
  </p:clrMapOvr>
  <mc:AlternateContent xmlns:mc="http://schemas.openxmlformats.org/markup-compatibility/2006" xmlns:p14="http://schemas.microsoft.com/office/powerpoint/2010/main">
    <mc:Choice Requires="p14">
      <p:transition spd="slow" p14:dur="2000" advTm="22785"/>
    </mc:Choice>
    <mc:Fallback xmlns="">
      <p:transition spd="slow" advTm="2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C2D1-CC54-4989-A384-2562CC5B6C43}"/>
              </a:ext>
            </a:extLst>
          </p:cNvPr>
          <p:cNvSpPr>
            <a:spLocks noGrp="1"/>
          </p:cNvSpPr>
          <p:nvPr>
            <p:ph type="ctrTitle" sz="quarter"/>
          </p:nvPr>
        </p:nvSpPr>
        <p:spPr/>
        <p:txBody>
          <a:bodyPr/>
          <a:lstStyle/>
          <a:p>
            <a:r>
              <a:rPr lang="en-US" dirty="0"/>
              <a:t>CVE ID Expiration</a:t>
            </a:r>
          </a:p>
        </p:txBody>
      </p:sp>
      <p:sp>
        <p:nvSpPr>
          <p:cNvPr id="3" name="Slide Number Placeholder 2">
            <a:extLst>
              <a:ext uri="{FF2B5EF4-FFF2-40B4-BE49-F238E27FC236}">
                <a16:creationId xmlns:a16="http://schemas.microsoft.com/office/drawing/2014/main" id="{36F45217-A2E2-48BF-80C5-D4CBD311360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54</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187E16A6-6930-444F-AE20-FA1F3EE76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1284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CVE ID’s assigned to a vulnerability that are NOT published do not expire</a:t>
            </a:r>
          </a:p>
          <a:p>
            <a:pPr>
              <a:buFont typeface="Wingdings" panose="05000000000000000000" pitchFamily="2" charset="2"/>
              <a:buChar char="§"/>
            </a:pPr>
            <a:r>
              <a:rPr lang="en-US" dirty="0"/>
              <a:t>Unassigned CVE IDs for a given year expire at the end of the year</a:t>
            </a:r>
          </a:p>
          <a:p>
            <a:pPr>
              <a:buFont typeface="Wingdings" panose="05000000000000000000" pitchFamily="2" charset="2"/>
              <a:buChar char="§"/>
            </a:pPr>
            <a:r>
              <a:rPr lang="en-US" dirty="0"/>
              <a:t>Each CNA is expected to tell their parent CNA which CVE IDs they did not use</a:t>
            </a:r>
          </a:p>
          <a:p>
            <a:pPr>
              <a:buFont typeface="Wingdings" panose="05000000000000000000" pitchFamily="2" charset="2"/>
              <a:buChar char="§"/>
            </a:pPr>
            <a:r>
              <a:rPr lang="en-US" dirty="0"/>
              <a:t>Secretariat will reject the CVE IDs that are not used</a:t>
            </a:r>
          </a:p>
        </p:txBody>
      </p:sp>
      <p:sp>
        <p:nvSpPr>
          <p:cNvPr id="2" name="Title 1"/>
          <p:cNvSpPr>
            <a:spLocks noGrp="1"/>
          </p:cNvSpPr>
          <p:nvPr>
            <p:ph type="title"/>
          </p:nvPr>
        </p:nvSpPr>
        <p:spPr/>
        <p:txBody>
          <a:bodyPr/>
          <a:lstStyle/>
          <a:p>
            <a:r>
              <a:rPr lang="en-US" dirty="0"/>
              <a:t>CVE ID Expiration</a:t>
            </a:r>
          </a:p>
        </p:txBody>
      </p:sp>
      <p:pic>
        <p:nvPicPr>
          <p:cNvPr id="6" name="Audio 5">
            <a:hlinkClick r:id="" action="ppaction://media"/>
            <a:extLst>
              <a:ext uri="{FF2B5EF4-FFF2-40B4-BE49-F238E27FC236}">
                <a16:creationId xmlns:a16="http://schemas.microsoft.com/office/drawing/2014/main" id="{466C8B4C-64A0-45FB-B736-5893C40A4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55821468"/>
      </p:ext>
    </p:extLst>
  </p:cSld>
  <p:clrMapOvr>
    <a:masterClrMapping/>
  </p:clrMapOvr>
  <mc:AlternateContent xmlns:mc="http://schemas.openxmlformats.org/markup-compatibility/2006" xmlns:p14="http://schemas.microsoft.com/office/powerpoint/2010/main">
    <mc:Choice Requires="p14">
      <p:transition spd="slow" p14:dur="2000" advTm="28184"/>
    </mc:Choice>
    <mc:Fallback xmlns="">
      <p:transition spd="slow" advTm="2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Records Assignments</a:t>
            </a:r>
          </a:p>
        </p:txBody>
      </p:sp>
      <p:graphicFrame>
        <p:nvGraphicFramePr>
          <p:cNvPr id="18" name="Table 17"/>
          <p:cNvGraphicFramePr>
            <a:graphicFrameLocks noGrp="1"/>
          </p:cNvGraphicFramePr>
          <p:nvPr/>
        </p:nvGraphicFramePr>
        <p:xfrm>
          <a:off x="2840069" y="1397561"/>
          <a:ext cx="6716496" cy="4617720"/>
        </p:xfrm>
        <a:graphic>
          <a:graphicData uri="http://schemas.openxmlformats.org/drawingml/2006/table">
            <a:tbl>
              <a:tblPr firstRow="1" bandRow="1">
                <a:tableStyleId>{5C22544A-7EE6-4342-B048-85BDC9FD1C3A}</a:tableStyleId>
              </a:tblPr>
              <a:tblGrid>
                <a:gridCol w="2238832">
                  <a:extLst>
                    <a:ext uri="{9D8B030D-6E8A-4147-A177-3AD203B41FA5}">
                      <a16:colId xmlns:a16="http://schemas.microsoft.com/office/drawing/2014/main" val="400523164"/>
                    </a:ext>
                  </a:extLst>
                </a:gridCol>
                <a:gridCol w="2238832">
                  <a:extLst>
                    <a:ext uri="{9D8B030D-6E8A-4147-A177-3AD203B41FA5}">
                      <a16:colId xmlns:a16="http://schemas.microsoft.com/office/drawing/2014/main" val="3986499393"/>
                    </a:ext>
                  </a:extLst>
                </a:gridCol>
                <a:gridCol w="2238832">
                  <a:extLst>
                    <a:ext uri="{9D8B030D-6E8A-4147-A177-3AD203B41FA5}">
                      <a16:colId xmlns:a16="http://schemas.microsoft.com/office/drawing/2014/main" val="3400215702"/>
                    </a:ext>
                  </a:extLst>
                </a:gridCol>
              </a:tblGrid>
              <a:tr h="370840">
                <a:tc gridSpan="3">
                  <a:txBody>
                    <a:bodyPr/>
                    <a:lstStyle/>
                    <a:p>
                      <a:pPr algn="ctr"/>
                      <a:r>
                        <a:rPr lang="en-US" dirty="0"/>
                        <a:t>CVE</a:t>
                      </a:r>
                      <a:r>
                        <a:rPr lang="en-US" baseline="0" dirty="0"/>
                        <a:t> ID Assignment Records</a:t>
                      </a:r>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553175617"/>
                  </a:ext>
                </a:extLst>
              </a:tr>
              <a:tr h="370840">
                <a:tc>
                  <a:txBody>
                    <a:bodyPr/>
                    <a:lstStyle/>
                    <a:p>
                      <a:r>
                        <a:rPr lang="en-US" dirty="0" err="1"/>
                        <a:t>Vuln</a:t>
                      </a:r>
                      <a:r>
                        <a:rPr lang="en-US" dirty="0"/>
                        <a:t>.</a:t>
                      </a:r>
                      <a:r>
                        <a:rPr lang="en-US" baseline="0" dirty="0"/>
                        <a:t> A</a:t>
                      </a:r>
                      <a:endParaRPr lang="en-US" dirty="0"/>
                    </a:p>
                  </a:txBody>
                  <a:tcPr/>
                </a:tc>
                <a:tc>
                  <a:txBody>
                    <a:bodyPr/>
                    <a:lstStyle/>
                    <a:p>
                      <a:r>
                        <a:rPr lang="en-US" sz="1800" dirty="0">
                          <a:ea typeface="Verdana" pitchFamily="34" charset="0"/>
                          <a:cs typeface="Verdana" pitchFamily="34" charset="0"/>
                        </a:rPr>
                        <a:t>CVE-YYYY-1024</a:t>
                      </a:r>
                      <a:endParaRPr lang="en-US" dirty="0"/>
                    </a:p>
                  </a:txBody>
                  <a:tcPr/>
                </a:tc>
                <a:tc>
                  <a:txBody>
                    <a:bodyPr/>
                    <a:lstStyle/>
                    <a:p>
                      <a:r>
                        <a:rPr lang="en-US" dirty="0"/>
                        <a:t>Populated</a:t>
                      </a:r>
                    </a:p>
                  </a:txBody>
                  <a:tcPr/>
                </a:tc>
                <a:extLst>
                  <a:ext uri="{0D108BD9-81ED-4DB2-BD59-A6C34878D82A}">
                    <a16:rowId xmlns:a16="http://schemas.microsoft.com/office/drawing/2014/main" val="138423145"/>
                  </a:ext>
                </a:extLst>
              </a:tr>
              <a:tr h="370840">
                <a:tc>
                  <a:txBody>
                    <a:bodyPr/>
                    <a:lstStyle/>
                    <a:p>
                      <a:r>
                        <a:rPr lang="en-US" dirty="0" err="1"/>
                        <a:t>Vuln</a:t>
                      </a:r>
                      <a:r>
                        <a:rPr lang="en-US" dirty="0"/>
                        <a:t>.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3207838011"/>
                  </a:ext>
                </a:extLst>
              </a:tr>
              <a:tr h="370840">
                <a:tc>
                  <a:txBody>
                    <a:bodyPr/>
                    <a:lstStyle/>
                    <a:p>
                      <a:r>
                        <a:rPr lang="en-US" dirty="0" err="1"/>
                        <a:t>Vuln</a:t>
                      </a:r>
                      <a:r>
                        <a:rPr lang="en-US" dirty="0"/>
                        <a:t>.</a:t>
                      </a:r>
                      <a:r>
                        <a:rPr lang="en-US" baseline="0" dirty="0"/>
                        <a:t> 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638173911"/>
                  </a:ext>
                </a:extLst>
              </a:tr>
              <a:tr h="370840">
                <a:tc>
                  <a:txBody>
                    <a:bodyPr/>
                    <a:lstStyle/>
                    <a:p>
                      <a:r>
                        <a:rPr lang="en-US" dirty="0" err="1"/>
                        <a:t>Vuln</a:t>
                      </a:r>
                      <a:r>
                        <a:rPr lang="en-US" dirty="0"/>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1289561743"/>
                  </a:ext>
                </a:extLst>
              </a:tr>
              <a:tr h="370840">
                <a:tc>
                  <a:txBody>
                    <a:bodyPr/>
                    <a:lstStyle/>
                    <a:p>
                      <a:r>
                        <a:rPr lang="en-US" dirty="0" err="1"/>
                        <a:t>Vuln</a:t>
                      </a:r>
                      <a:r>
                        <a:rPr lang="en-US" dirty="0"/>
                        <a:t>. 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CVE-YYYY-1028</a:t>
                      </a:r>
                    </a:p>
                  </a:txBody>
                  <a:tcPr/>
                </a:tc>
                <a:tc>
                  <a:txBody>
                    <a:bodyPr/>
                    <a:lstStyle/>
                    <a:p>
                      <a:r>
                        <a:rPr lang="en-US" dirty="0"/>
                        <a:t>Waiting for Publication</a:t>
                      </a:r>
                    </a:p>
                  </a:txBody>
                  <a:tcPr/>
                </a:tc>
                <a:extLst>
                  <a:ext uri="{0D108BD9-81ED-4DB2-BD59-A6C34878D82A}">
                    <a16:rowId xmlns:a16="http://schemas.microsoft.com/office/drawing/2014/main" val="1331476088"/>
                  </a:ext>
                </a:extLst>
              </a:tr>
              <a:tr h="370840">
                <a:tc>
                  <a:txBody>
                    <a:bodyPr/>
                    <a:lstStyle/>
                    <a:p>
                      <a:r>
                        <a:rPr lang="en-US" dirty="0" err="1"/>
                        <a:t>Vuln</a:t>
                      </a:r>
                      <a:r>
                        <a:rPr lang="en-US" dirty="0"/>
                        <a:t>. 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CVE-YYYY-1029</a:t>
                      </a:r>
                    </a:p>
                  </a:txBody>
                  <a:tcPr/>
                </a:tc>
                <a:tc>
                  <a:txBody>
                    <a:bodyPr/>
                    <a:lstStyle/>
                    <a:p>
                      <a:r>
                        <a:rPr lang="en-US" dirty="0"/>
                        <a:t>Waiting for Publication</a:t>
                      </a:r>
                    </a:p>
                  </a:txBody>
                  <a:tcPr/>
                </a:tc>
                <a:extLst>
                  <a:ext uri="{0D108BD9-81ED-4DB2-BD59-A6C34878D82A}">
                    <a16:rowId xmlns:a16="http://schemas.microsoft.com/office/drawing/2014/main" val="3468781233"/>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CVE-YYYY-1030</a:t>
                      </a:r>
                    </a:p>
                  </a:txBody>
                  <a:tcPr/>
                </a:tc>
                <a:tc>
                  <a:txBody>
                    <a:bodyPr/>
                    <a:lstStyle/>
                    <a:p>
                      <a:r>
                        <a:rPr lang="en-US" dirty="0"/>
                        <a:t>Unassigned</a:t>
                      </a:r>
                    </a:p>
                  </a:txBody>
                  <a:tcPr/>
                </a:tc>
                <a:extLst>
                  <a:ext uri="{0D108BD9-81ED-4DB2-BD59-A6C34878D82A}">
                    <a16:rowId xmlns:a16="http://schemas.microsoft.com/office/drawing/2014/main" val="748074791"/>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2394850170"/>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2638235729"/>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73925624"/>
                  </a:ext>
                </a:extLst>
              </a:tr>
            </a:tbl>
          </a:graphicData>
        </a:graphic>
      </p:graphicFrame>
      <p:sp>
        <p:nvSpPr>
          <p:cNvPr id="3" name="Rectangle: Rounded Corners 2"/>
          <p:cNvSpPr/>
          <p:nvPr/>
        </p:nvSpPr>
        <p:spPr>
          <a:xfrm>
            <a:off x="4995855" y="4550290"/>
            <a:ext cx="3905955" cy="15127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20D036F2-4AB0-4798-8CF2-B6E076B4B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0899673"/>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F0D5DF-9C90-48BE-AB6A-384CD32C7860}"/>
              </a:ext>
            </a:extLst>
          </p:cNvPr>
          <p:cNvGrpSpPr/>
          <p:nvPr/>
        </p:nvGrpSpPr>
        <p:grpSpPr>
          <a:xfrm>
            <a:off x="3128018" y="2184753"/>
            <a:ext cx="6325370" cy="2082286"/>
            <a:chOff x="1384943" y="2156178"/>
            <a:chExt cx="6325370" cy="2082286"/>
          </a:xfrm>
        </p:grpSpPr>
        <p:sp>
          <p:nvSpPr>
            <p:cNvPr id="4" name="Rectangle: Rounded Corners 3"/>
            <p:cNvSpPr/>
            <p:nvPr/>
          </p:nvSpPr>
          <p:spPr>
            <a:xfrm>
              <a:off x="1384943" y="3148573"/>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5973877" y="3148572"/>
              <a:ext cx="1736436" cy="1089891"/>
            </a:xfrm>
            <a:prstGeom prst="roundRect">
              <a:avLst/>
            </a:prstGeom>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cxnSp>
          <p:nvCxnSpPr>
            <p:cNvPr id="7" name="Straight Arrow Connector 6"/>
            <p:cNvCxnSpPr>
              <a:stCxn id="4" idx="3"/>
              <a:endCxn id="5" idx="1"/>
            </p:cNvCxnSpPr>
            <p:nvPr/>
          </p:nvCxnSpPr>
          <p:spPr>
            <a:xfrm flipV="1">
              <a:off x="3121379" y="3693518"/>
              <a:ext cx="285249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397956" y="2156178"/>
              <a:ext cx="2158540" cy="152349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CVE IDs unused in YYYY:</a:t>
              </a:r>
            </a:p>
            <a:p>
              <a:r>
                <a:rPr lang="en-US" dirty="0"/>
                <a:t>CVE-YYYY-1030</a:t>
              </a:r>
            </a:p>
            <a:p>
              <a:r>
                <a:rPr lang="en-US" dirty="0"/>
                <a:t>CVE-YYYY-1031</a:t>
              </a:r>
            </a:p>
            <a:p>
              <a:r>
                <a:rPr lang="en-US" dirty="0"/>
                <a:t>CVE-YYYY-1032</a:t>
              </a:r>
            </a:p>
            <a:p>
              <a:r>
                <a:rPr lang="en-US" dirty="0"/>
                <a:t>CVE-YYYY-1033</a:t>
              </a:r>
              <a:endParaRPr lang="en-US" sz="1600" dirty="0">
                <a:ea typeface="Verdana" pitchFamily="34" charset="0"/>
                <a:cs typeface="Verdana" pitchFamily="34" charset="0"/>
              </a:endParaRPr>
            </a:p>
          </p:txBody>
        </p:sp>
      </p:grpSp>
      <p:sp>
        <p:nvSpPr>
          <p:cNvPr id="9" name="Title 1">
            <a:extLst>
              <a:ext uri="{FF2B5EF4-FFF2-40B4-BE49-F238E27FC236}">
                <a16:creationId xmlns:a16="http://schemas.microsoft.com/office/drawing/2014/main" id="{A902A077-63A9-45B5-BB56-ED1C30993D8D}"/>
              </a:ext>
            </a:extLst>
          </p:cNvPr>
          <p:cNvSpPr>
            <a:spLocks noGrp="1"/>
          </p:cNvSpPr>
          <p:nvPr>
            <p:ph type="title"/>
          </p:nvPr>
        </p:nvSpPr>
        <p:spPr/>
        <p:txBody>
          <a:bodyPr/>
          <a:lstStyle/>
          <a:p>
            <a:r>
              <a:rPr lang="en-US" dirty="0"/>
              <a:t>CNA returns unused CVE IDs</a:t>
            </a:r>
          </a:p>
        </p:txBody>
      </p:sp>
      <p:pic>
        <p:nvPicPr>
          <p:cNvPr id="2" name="Audio 1">
            <a:hlinkClick r:id="" action="ppaction://media"/>
            <a:extLst>
              <a:ext uri="{FF2B5EF4-FFF2-40B4-BE49-F238E27FC236}">
                <a16:creationId xmlns:a16="http://schemas.microsoft.com/office/drawing/2014/main" id="{20D6AB59-E5A0-4157-A899-DCDDA638D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190021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Secretariat Updates the Master CVE List</a:t>
            </a:r>
          </a:p>
        </p:txBody>
      </p:sp>
      <p:sp>
        <p:nvSpPr>
          <p:cNvPr id="5" name="Scroll: Vertical 4"/>
          <p:cNvSpPr/>
          <p:nvPr/>
        </p:nvSpPr>
        <p:spPr>
          <a:xfrm>
            <a:off x="1702058" y="1920393"/>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CVE-YYYY-10230Status: Candidate</a:t>
            </a:r>
          </a:p>
          <a:p>
            <a:r>
              <a:rPr lang="en-US" sz="1200" dirty="0">
                <a:solidFill>
                  <a:schemeClr val="tx1"/>
                </a:solidFill>
              </a:rPr>
              <a:t>URL: http://cve.mitre.org/cgi-bin/cvename.cgi?name=CVE-YYYY-1030</a:t>
            </a:r>
          </a:p>
          <a:p>
            <a:r>
              <a:rPr lang="en-US" sz="1200" dirty="0">
                <a:solidFill>
                  <a:schemeClr val="tx1"/>
                </a:solidFill>
              </a:rPr>
              <a:t>Phase: Assigned (YYYYMMDD)</a:t>
            </a:r>
          </a:p>
          <a:p>
            <a:r>
              <a:rPr lang="en-US" sz="1200" dirty="0">
                <a:solidFill>
                  <a:schemeClr val="tx1"/>
                </a:solidFill>
              </a:rPr>
              <a:t>Category:</a:t>
            </a:r>
          </a:p>
          <a:p>
            <a:endParaRPr lang="en-US" sz="1200" strike="sngStrike" dirty="0">
              <a:solidFill>
                <a:schemeClr val="tx1"/>
              </a:solidFill>
            </a:endParaRPr>
          </a:p>
          <a:p>
            <a:r>
              <a:rPr lang="en-US" sz="1200" dirty="0">
                <a:solidFill>
                  <a:schemeClr val="tx1"/>
                </a:solidFill>
              </a:rPr>
              <a:t>** RESERVED **</a:t>
            </a:r>
          </a:p>
          <a:p>
            <a:r>
              <a:rPr lang="en-US" sz="1200" dirty="0">
                <a:solidFill>
                  <a:schemeClr val="tx1"/>
                </a:solidFill>
              </a:rPr>
              <a:t>This candidate has been reserved by an organization or individual that will use it when announcing a new security problem.  When the candidate has been publicized, the details for this candidate will be provided.</a:t>
            </a:r>
          </a:p>
        </p:txBody>
      </p:sp>
      <p:sp>
        <p:nvSpPr>
          <p:cNvPr id="14" name="Scroll: Vertical 13"/>
          <p:cNvSpPr/>
          <p:nvPr/>
        </p:nvSpPr>
        <p:spPr>
          <a:xfrm>
            <a:off x="6437746" y="1920393"/>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CVE-YYYY-10230Status: Candidate</a:t>
            </a:r>
          </a:p>
          <a:p>
            <a:r>
              <a:rPr lang="en-US" sz="1200" dirty="0">
                <a:solidFill>
                  <a:schemeClr val="tx1"/>
                </a:solidFill>
              </a:rPr>
              <a:t>URL: http://cve.mitre.org/cgi-bin/cvename.cgi?name=CVE-YYYY-1030</a:t>
            </a:r>
          </a:p>
          <a:p>
            <a:r>
              <a:rPr lang="en-US" sz="1200" dirty="0">
                <a:solidFill>
                  <a:schemeClr val="tx1"/>
                </a:solidFill>
              </a:rPr>
              <a:t>Phase: Assigned (YYYYMMDD)</a:t>
            </a:r>
          </a:p>
          <a:p>
            <a:r>
              <a:rPr lang="en-US" sz="1200" dirty="0">
                <a:solidFill>
                  <a:schemeClr val="tx1"/>
                </a:solidFill>
              </a:rPr>
              <a:t>Category:</a:t>
            </a:r>
          </a:p>
          <a:p>
            <a:endParaRPr lang="en-US" sz="1200" strike="sngStrike" dirty="0">
              <a:solidFill>
                <a:schemeClr val="tx1"/>
              </a:solidFill>
            </a:endParaRPr>
          </a:p>
          <a:p>
            <a:r>
              <a:rPr lang="en-US" sz="1200" dirty="0">
                <a:solidFill>
                  <a:schemeClr val="tx1"/>
                </a:solidFill>
              </a:rPr>
              <a:t>** REJECT **</a:t>
            </a:r>
          </a:p>
          <a:p>
            <a:r>
              <a:rPr lang="en-US" sz="1200" dirty="0">
                <a:solidFill>
                  <a:schemeClr val="tx1"/>
                </a:solidFill>
              </a:rPr>
              <a:t>DO NOT USE THIS CANDIDATE NUMBER.  Consult: none.  Reason: The CNA or individual who requested this did not associated with any vulnerability during YYYY. Notes: none.</a:t>
            </a:r>
          </a:p>
        </p:txBody>
      </p:sp>
      <p:sp>
        <p:nvSpPr>
          <p:cNvPr id="3" name="Arrow: Right 2"/>
          <p:cNvSpPr/>
          <p:nvPr/>
        </p:nvSpPr>
        <p:spPr>
          <a:xfrm>
            <a:off x="5667022" y="3397957"/>
            <a:ext cx="1185334" cy="801511"/>
          </a:xfrm>
          <a:prstGeom prst="right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schemeClr val="bg1"/>
              </a:solidFill>
            </a:endParaRPr>
          </a:p>
        </p:txBody>
      </p:sp>
      <p:sp>
        <p:nvSpPr>
          <p:cNvPr id="6" name="TextBox 5"/>
          <p:cNvSpPr txBox="1"/>
          <p:nvPr/>
        </p:nvSpPr>
        <p:spPr>
          <a:xfrm>
            <a:off x="3422685" y="1456267"/>
            <a:ext cx="736933"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Before</a:t>
            </a:r>
          </a:p>
        </p:txBody>
      </p:sp>
      <p:sp>
        <p:nvSpPr>
          <p:cNvPr id="16" name="TextBox 15"/>
          <p:cNvSpPr txBox="1"/>
          <p:nvPr/>
        </p:nvSpPr>
        <p:spPr>
          <a:xfrm>
            <a:off x="8158372" y="1501310"/>
            <a:ext cx="619080"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After</a:t>
            </a:r>
          </a:p>
        </p:txBody>
      </p:sp>
      <p:pic>
        <p:nvPicPr>
          <p:cNvPr id="7" name="Audio 6">
            <a:hlinkClick r:id="" action="ppaction://media"/>
            <a:extLst>
              <a:ext uri="{FF2B5EF4-FFF2-40B4-BE49-F238E27FC236}">
                <a16:creationId xmlns:a16="http://schemas.microsoft.com/office/drawing/2014/main" id="{1994F075-61C3-4951-89E2-ED9F4412C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83720616"/>
      </p:ext>
    </p:extLst>
  </p:cSld>
  <p:clrMapOvr>
    <a:masterClrMapping/>
  </p:clrMapOvr>
  <mc:AlternateContent xmlns:mc="http://schemas.openxmlformats.org/markup-compatibility/2006" xmlns:p14="http://schemas.microsoft.com/office/powerpoint/2010/main">
    <mc:Choice Requires="p14">
      <p:transition spd="slow" p14:dur="2000" advTm="5019"/>
    </mc:Choice>
    <mc:Fallback xmlns="">
      <p:transition spd="slow" advTm="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5"/>
          <a:srcRect l="21635" t="22126" r="2725" b="33890"/>
          <a:stretch/>
        </p:blipFill>
        <p:spPr bwMode="auto">
          <a:xfrm>
            <a:off x="2133600" y="1793442"/>
            <a:ext cx="8128000" cy="3157249"/>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AE14556F-8394-43B9-BDA6-360A504D036E}"/>
              </a:ext>
            </a:extLst>
          </p:cNvPr>
          <p:cNvSpPr>
            <a:spLocks noGrp="1"/>
          </p:cNvSpPr>
          <p:nvPr>
            <p:ph type="title"/>
          </p:nvPr>
        </p:nvSpPr>
        <p:spPr/>
        <p:txBody>
          <a:bodyPr>
            <a:normAutofit/>
          </a:bodyPr>
          <a:lstStyle/>
          <a:p>
            <a:r>
              <a:rPr lang="en-US" dirty="0"/>
              <a:t>Unused CVE ID is marked Rejected</a:t>
            </a:r>
          </a:p>
        </p:txBody>
      </p:sp>
      <p:pic>
        <p:nvPicPr>
          <p:cNvPr id="2" name="Audio 1">
            <a:hlinkClick r:id="" action="ppaction://media"/>
            <a:extLst>
              <a:ext uri="{FF2B5EF4-FFF2-40B4-BE49-F238E27FC236}">
                <a16:creationId xmlns:a16="http://schemas.microsoft.com/office/drawing/2014/main" id="{12A8BA5D-AEAB-409D-8B56-6A219DCA5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567483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 Root CNA request a block of CVE IDs</a:t>
            </a:r>
          </a:p>
        </p:txBody>
      </p:sp>
      <p:sp>
        <p:nvSpPr>
          <p:cNvPr id="4" name="Rectangle: Rounded Corners 3"/>
          <p:cNvSpPr/>
          <p:nvPr/>
        </p:nvSpPr>
        <p:spPr>
          <a:xfrm>
            <a:off x="7982468" y="2253724"/>
            <a:ext cx="1736436" cy="1089891"/>
          </a:xfrm>
          <a:prstGeom prst="roundRect">
            <a:avLst/>
          </a:prstGeom>
          <a:solidFill>
            <a:srgbClr val="00B05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sp>
        <p:nvSpPr>
          <p:cNvPr id="5" name="Rectangle: Rounded Corners 4"/>
          <p:cNvSpPr/>
          <p:nvPr/>
        </p:nvSpPr>
        <p:spPr>
          <a:xfrm>
            <a:off x="2752540" y="2253724"/>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8" name="TextBox 7"/>
          <p:cNvSpPr txBox="1"/>
          <p:nvPr/>
        </p:nvSpPr>
        <p:spPr>
          <a:xfrm>
            <a:off x="5079504" y="1283150"/>
            <a:ext cx="2185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10 YYYY CVE IDs please!</a:t>
            </a:r>
          </a:p>
        </p:txBody>
      </p:sp>
      <p:sp>
        <p:nvSpPr>
          <p:cNvPr id="10" name="TextBox 9">
            <a:extLst>
              <a:ext uri="{FF2B5EF4-FFF2-40B4-BE49-F238E27FC236}">
                <a16:creationId xmlns:a16="http://schemas.microsoft.com/office/drawing/2014/main" id="{09EBD324-1FBB-4216-8807-E3E42547C25B}"/>
              </a:ext>
            </a:extLst>
          </p:cNvPr>
          <p:cNvSpPr txBox="1"/>
          <p:nvPr/>
        </p:nvSpPr>
        <p:spPr>
          <a:xfrm>
            <a:off x="5653033" y="3166607"/>
            <a:ext cx="1178078" cy="2631490"/>
          </a:xfrm>
          <a:prstGeom prst="rect">
            <a:avLst/>
          </a:prstGeom>
          <a:noFill/>
        </p:spPr>
        <p:txBody>
          <a:bodyPr wrap="square" rtlCol="0">
            <a:spAutoFit/>
          </a:bodyPr>
          <a:lstStyle/>
          <a:p>
            <a:pPr>
              <a:spcAft>
                <a:spcPts val="600"/>
              </a:spcAft>
            </a:pPr>
            <a:r>
              <a:rPr lang="en-US" sz="1200" dirty="0">
                <a:ea typeface="Verdana" pitchFamily="34" charset="0"/>
                <a:cs typeface="Verdana" pitchFamily="34" charset="0"/>
              </a:rPr>
              <a:t>CVE-YYYY-0001</a:t>
            </a:r>
          </a:p>
          <a:p>
            <a:pPr>
              <a:spcAft>
                <a:spcPts val="600"/>
              </a:spcAft>
            </a:pPr>
            <a:r>
              <a:rPr lang="en-US" sz="1200" dirty="0">
                <a:ea typeface="Verdana" pitchFamily="34" charset="0"/>
                <a:cs typeface="Verdana" pitchFamily="34" charset="0"/>
              </a:rPr>
              <a:t>CVE-YYYY-0002</a:t>
            </a:r>
          </a:p>
          <a:p>
            <a:pPr>
              <a:spcAft>
                <a:spcPts val="600"/>
              </a:spcAft>
            </a:pPr>
            <a:r>
              <a:rPr lang="en-US" sz="1200" dirty="0">
                <a:ea typeface="Verdana" pitchFamily="34" charset="0"/>
                <a:cs typeface="Verdana" pitchFamily="34" charset="0"/>
              </a:rPr>
              <a:t>CVE-YYYY-0003</a:t>
            </a:r>
          </a:p>
          <a:p>
            <a:pPr>
              <a:spcAft>
                <a:spcPts val="600"/>
              </a:spcAft>
            </a:pPr>
            <a:r>
              <a:rPr lang="en-US" sz="1200" dirty="0">
                <a:ea typeface="Verdana" pitchFamily="34" charset="0"/>
                <a:cs typeface="Verdana" pitchFamily="34" charset="0"/>
              </a:rPr>
              <a:t>CVE-YYYY-0004</a:t>
            </a:r>
          </a:p>
          <a:p>
            <a:pPr>
              <a:spcAft>
                <a:spcPts val="600"/>
              </a:spcAft>
            </a:pPr>
            <a:r>
              <a:rPr lang="en-US" sz="1200" dirty="0">
                <a:ea typeface="Verdana" pitchFamily="34" charset="0"/>
                <a:cs typeface="Verdana" pitchFamily="34" charset="0"/>
              </a:rPr>
              <a:t>CVE-YYYY-0005</a:t>
            </a:r>
          </a:p>
          <a:p>
            <a:pPr>
              <a:spcAft>
                <a:spcPts val="600"/>
              </a:spcAft>
            </a:pPr>
            <a:r>
              <a:rPr lang="en-US" sz="1200" dirty="0">
                <a:ea typeface="Verdana" pitchFamily="34" charset="0"/>
                <a:cs typeface="Verdana" pitchFamily="34" charset="0"/>
              </a:rPr>
              <a:t>CVE-YYYY-0006</a:t>
            </a:r>
          </a:p>
          <a:p>
            <a:pPr>
              <a:spcAft>
                <a:spcPts val="600"/>
              </a:spcAft>
            </a:pPr>
            <a:r>
              <a:rPr lang="en-US" sz="1200" dirty="0">
                <a:ea typeface="Verdana" pitchFamily="34" charset="0"/>
                <a:cs typeface="Verdana" pitchFamily="34" charset="0"/>
              </a:rPr>
              <a:t>CVE-YYYY-0007</a:t>
            </a:r>
          </a:p>
          <a:p>
            <a:pPr>
              <a:spcAft>
                <a:spcPts val="600"/>
              </a:spcAft>
            </a:pPr>
            <a:r>
              <a:rPr lang="en-US" sz="1200" dirty="0">
                <a:ea typeface="Verdana" pitchFamily="34" charset="0"/>
                <a:cs typeface="Verdana" pitchFamily="34" charset="0"/>
              </a:rPr>
              <a:t>CVE-YYYY-0008</a:t>
            </a:r>
          </a:p>
          <a:p>
            <a:pPr>
              <a:spcAft>
                <a:spcPts val="600"/>
              </a:spcAft>
            </a:pPr>
            <a:r>
              <a:rPr lang="en-US" sz="1200" dirty="0">
                <a:ea typeface="Verdana" pitchFamily="34" charset="0"/>
                <a:cs typeface="Verdana" pitchFamily="34" charset="0"/>
              </a:rPr>
              <a:t>CVE-YYYY-0009</a:t>
            </a:r>
          </a:p>
          <a:p>
            <a:pPr>
              <a:spcAft>
                <a:spcPts val="600"/>
              </a:spcAft>
            </a:pPr>
            <a:r>
              <a:rPr lang="en-US" sz="1200" dirty="0">
                <a:ea typeface="Verdana" pitchFamily="34" charset="0"/>
                <a:cs typeface="Verdana" pitchFamily="34" charset="0"/>
              </a:rPr>
              <a:t>CVE-YYYY-0010</a:t>
            </a:r>
          </a:p>
        </p:txBody>
      </p:sp>
      <p:cxnSp>
        <p:nvCxnSpPr>
          <p:cNvPr id="14" name="Connector: Curved 13">
            <a:extLst>
              <a:ext uri="{FF2B5EF4-FFF2-40B4-BE49-F238E27FC236}">
                <a16:creationId xmlns:a16="http://schemas.microsoft.com/office/drawing/2014/main" id="{C8BFC54C-DEF0-4475-8443-DF84A5D46287}"/>
              </a:ext>
            </a:extLst>
          </p:cNvPr>
          <p:cNvCxnSpPr>
            <a:stCxn id="5" idx="0"/>
            <a:endCxn id="4" idx="0"/>
          </p:cNvCxnSpPr>
          <p:nvPr/>
        </p:nvCxnSpPr>
        <p:spPr>
          <a:xfrm rot="5400000" flipH="1" flipV="1">
            <a:off x="6235722" y="-361240"/>
            <a:ext cx="12700" cy="5229928"/>
          </a:xfrm>
          <a:prstGeom prst="curvedConnector3">
            <a:avLst>
              <a:gd name="adj1" fmla="val 50556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1B106908-88EB-48CD-819B-B178B290AA3B}"/>
              </a:ext>
            </a:extLst>
          </p:cNvPr>
          <p:cNvCxnSpPr>
            <a:stCxn id="4" idx="2"/>
            <a:endCxn id="5" idx="2"/>
          </p:cNvCxnSpPr>
          <p:nvPr/>
        </p:nvCxnSpPr>
        <p:spPr>
          <a:xfrm rot="5400000">
            <a:off x="6235722" y="728651"/>
            <a:ext cx="12700" cy="5229928"/>
          </a:xfrm>
          <a:prstGeom prst="curvedConnector3">
            <a:avLst>
              <a:gd name="adj1" fmla="val 9876528"/>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5FDC5A7-D92C-4892-B8CE-055E42F9FE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969102086"/>
      </p:ext>
    </p:extLst>
  </p:cSld>
  <p:clrMapOvr>
    <a:masterClrMapping/>
  </p:clrMapOvr>
  <mc:AlternateContent xmlns:mc="http://schemas.openxmlformats.org/markup-compatibility/2006" xmlns:p14="http://schemas.microsoft.com/office/powerpoint/2010/main">
    <mc:Choice Requires="p14">
      <p:transition spd="slow" p14:dur="2000" advTm="10624"/>
    </mc:Choice>
    <mc:Fallback xmlns="">
      <p:transition spd="slow" advTm="10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60</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 Root CNA Provides the IDs to the Sub-CNAs</a:t>
            </a:r>
          </a:p>
        </p:txBody>
      </p:sp>
      <p:sp>
        <p:nvSpPr>
          <p:cNvPr id="4" name="Rectangle: Rounded Corners 3"/>
          <p:cNvSpPr/>
          <p:nvPr/>
        </p:nvSpPr>
        <p:spPr>
          <a:xfrm>
            <a:off x="2375522" y="1892579"/>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5" name="Rectangle: Rounded Corners 4"/>
          <p:cNvSpPr/>
          <p:nvPr/>
        </p:nvSpPr>
        <p:spPr>
          <a:xfrm>
            <a:off x="9748007" y="34267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7" name="Rectangle: Rounded Corners 6"/>
          <p:cNvSpPr/>
          <p:nvPr/>
        </p:nvSpPr>
        <p:spPr>
          <a:xfrm>
            <a:off x="2375522" y="343158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9" name="Rectangle: Rounded Corners 8"/>
          <p:cNvSpPr/>
          <p:nvPr/>
        </p:nvSpPr>
        <p:spPr>
          <a:xfrm>
            <a:off x="2375522" y="497059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14" name="TextBox 13">
            <a:extLst>
              <a:ext uri="{FF2B5EF4-FFF2-40B4-BE49-F238E27FC236}">
                <a16:creationId xmlns:a16="http://schemas.microsoft.com/office/drawing/2014/main" id="{1153F311-F6DE-44D2-B04A-590A3E883A27}"/>
              </a:ext>
            </a:extLst>
          </p:cNvPr>
          <p:cNvSpPr txBox="1"/>
          <p:nvPr/>
        </p:nvSpPr>
        <p:spPr>
          <a:xfrm>
            <a:off x="7981430" y="2178513"/>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CVE-YYYY-0001</a:t>
            </a:r>
          </a:p>
          <a:p>
            <a:pPr>
              <a:spcAft>
                <a:spcPts val="600"/>
              </a:spcAft>
            </a:pPr>
            <a:r>
              <a:rPr lang="en-US" sz="1200" dirty="0">
                <a:ea typeface="Verdana" pitchFamily="34" charset="0"/>
                <a:cs typeface="Verdana" pitchFamily="34" charset="0"/>
              </a:rPr>
              <a:t>CVE-YYYY-0002</a:t>
            </a:r>
          </a:p>
          <a:p>
            <a:pPr>
              <a:spcAft>
                <a:spcPts val="600"/>
              </a:spcAft>
            </a:pPr>
            <a:r>
              <a:rPr lang="en-US" sz="1200" dirty="0">
                <a:ea typeface="Verdana" pitchFamily="34" charset="0"/>
                <a:cs typeface="Verdana" pitchFamily="34" charset="0"/>
              </a:rPr>
              <a:t>CVE-YYYY-0003</a:t>
            </a:r>
          </a:p>
        </p:txBody>
      </p:sp>
      <p:sp>
        <p:nvSpPr>
          <p:cNvPr id="15" name="TextBox 14">
            <a:extLst>
              <a:ext uri="{FF2B5EF4-FFF2-40B4-BE49-F238E27FC236}">
                <a16:creationId xmlns:a16="http://schemas.microsoft.com/office/drawing/2014/main" id="{D063A995-C70B-4D6B-8144-288F7BF1461D}"/>
              </a:ext>
            </a:extLst>
          </p:cNvPr>
          <p:cNvSpPr txBox="1"/>
          <p:nvPr/>
        </p:nvSpPr>
        <p:spPr>
          <a:xfrm>
            <a:off x="7941958" y="3603299"/>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CVE-YYYY-0004</a:t>
            </a:r>
          </a:p>
          <a:p>
            <a:pPr>
              <a:spcAft>
                <a:spcPts val="600"/>
              </a:spcAft>
            </a:pPr>
            <a:r>
              <a:rPr lang="en-US" sz="1200" dirty="0">
                <a:ea typeface="Verdana" pitchFamily="34" charset="0"/>
                <a:cs typeface="Verdana" pitchFamily="34" charset="0"/>
              </a:rPr>
              <a:t>CVE-YYYY-0005</a:t>
            </a:r>
          </a:p>
          <a:p>
            <a:pPr>
              <a:spcAft>
                <a:spcPts val="600"/>
              </a:spcAft>
            </a:pPr>
            <a:r>
              <a:rPr lang="en-US" sz="1200" dirty="0">
                <a:ea typeface="Verdana" pitchFamily="34" charset="0"/>
                <a:cs typeface="Verdana" pitchFamily="34" charset="0"/>
              </a:rPr>
              <a:t>CVE-YYYY-0006</a:t>
            </a:r>
          </a:p>
        </p:txBody>
      </p:sp>
      <p:sp>
        <p:nvSpPr>
          <p:cNvPr id="16" name="TextBox 15">
            <a:extLst>
              <a:ext uri="{FF2B5EF4-FFF2-40B4-BE49-F238E27FC236}">
                <a16:creationId xmlns:a16="http://schemas.microsoft.com/office/drawing/2014/main" id="{58FD6414-1932-41BA-AB65-025844DE46FB}"/>
              </a:ext>
            </a:extLst>
          </p:cNvPr>
          <p:cNvSpPr txBox="1"/>
          <p:nvPr/>
        </p:nvSpPr>
        <p:spPr>
          <a:xfrm>
            <a:off x="7943744" y="5089541"/>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CVE-YYYY-0007</a:t>
            </a:r>
          </a:p>
          <a:p>
            <a:pPr>
              <a:spcAft>
                <a:spcPts val="600"/>
              </a:spcAft>
            </a:pPr>
            <a:r>
              <a:rPr lang="en-US" sz="1200" dirty="0">
                <a:ea typeface="Verdana" pitchFamily="34" charset="0"/>
                <a:cs typeface="Verdana" pitchFamily="34" charset="0"/>
              </a:rPr>
              <a:t>CVE-YYYY-0008</a:t>
            </a:r>
          </a:p>
          <a:p>
            <a:pPr>
              <a:spcAft>
                <a:spcPts val="600"/>
              </a:spcAft>
            </a:pPr>
            <a:r>
              <a:rPr lang="en-US" sz="1200" dirty="0">
                <a:ea typeface="Verdana" pitchFamily="34" charset="0"/>
                <a:cs typeface="Verdana" pitchFamily="34" charset="0"/>
              </a:rPr>
              <a:t>CVE-YYYY-0009</a:t>
            </a:r>
          </a:p>
        </p:txBody>
      </p:sp>
      <p:sp>
        <p:nvSpPr>
          <p:cNvPr id="3" name="Right Brace 2">
            <a:extLst>
              <a:ext uri="{FF2B5EF4-FFF2-40B4-BE49-F238E27FC236}">
                <a16:creationId xmlns:a16="http://schemas.microsoft.com/office/drawing/2014/main" id="{3A102A34-96D7-4C1F-B2C9-27D8D7A8BEC4}"/>
              </a:ext>
            </a:extLst>
          </p:cNvPr>
          <p:cNvSpPr/>
          <p:nvPr/>
        </p:nvSpPr>
        <p:spPr>
          <a:xfrm>
            <a:off x="9131103" y="2417183"/>
            <a:ext cx="616904" cy="31089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026E5C5-C4BE-475B-96E3-B02652689FA1}"/>
              </a:ext>
            </a:extLst>
          </p:cNvPr>
          <p:cNvSpPr txBox="1"/>
          <p:nvPr/>
        </p:nvSpPr>
        <p:spPr>
          <a:xfrm>
            <a:off x="5860939" y="1360682"/>
            <a:ext cx="2081019"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3 YYYY CVE IDs please!</a:t>
            </a:r>
          </a:p>
        </p:txBody>
      </p:sp>
      <p:cxnSp>
        <p:nvCxnSpPr>
          <p:cNvPr id="20" name="Connector: Curved 19">
            <a:extLst>
              <a:ext uri="{FF2B5EF4-FFF2-40B4-BE49-F238E27FC236}">
                <a16:creationId xmlns:a16="http://schemas.microsoft.com/office/drawing/2014/main" id="{EE43E041-C75A-4086-A86F-653A2580BBE4}"/>
              </a:ext>
            </a:extLst>
          </p:cNvPr>
          <p:cNvCxnSpPr>
            <a:cxnSpLocks/>
            <a:stCxn id="4" idx="0"/>
            <a:endCxn id="5" idx="0"/>
          </p:cNvCxnSpPr>
          <p:nvPr/>
        </p:nvCxnSpPr>
        <p:spPr>
          <a:xfrm rot="16200000" flipH="1">
            <a:off x="6162913" y="-1026594"/>
            <a:ext cx="1534138" cy="7372485"/>
          </a:xfrm>
          <a:prstGeom prst="curvedConnector3">
            <a:avLst>
              <a:gd name="adj1" fmla="val -1490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1E3408E-5C24-4A52-BD29-0D26372FFB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9694989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grpId="0" nodeType="clickEffect">
                                  <p:stCondLst>
                                    <p:cond delay="0"/>
                                  </p:stCondLst>
                                  <p:childTnLst>
                                    <p:animMotion origin="layout" path="M -0.06758 4.07407E-6 L -0.31119 -0.00255 " pathEditMode="relative" rAng="0" ptsTypes="AA">
                                      <p:cBhvr>
                                        <p:cTn id="17" dur="1000" fill="hold"/>
                                        <p:tgtEl>
                                          <p:spTgt spid="14"/>
                                        </p:tgtEl>
                                        <p:attrNameLst>
                                          <p:attrName>ppt_x</p:attrName>
                                          <p:attrName>ppt_y</p:attrName>
                                        </p:attrNameLst>
                                      </p:cBhvr>
                                      <p:rCtr x="-12188" y="-139"/>
                                    </p:animMotion>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grpId="0" nodeType="clickEffect">
                                  <p:stCondLst>
                                    <p:cond delay="0"/>
                                  </p:stCondLst>
                                  <p:childTnLst>
                                    <p:animMotion origin="layout" path="M -0.0625 3.7037E-6 L -0.30599 -0.00186 " pathEditMode="relative" rAng="0" ptsTypes="AA">
                                      <p:cBhvr>
                                        <p:cTn id="21" dur="1000" fill="hold"/>
                                        <p:tgtEl>
                                          <p:spTgt spid="15"/>
                                        </p:tgtEl>
                                        <p:attrNameLst>
                                          <p:attrName>ppt_x</p:attrName>
                                          <p:attrName>ppt_y</p:attrName>
                                        </p:attrNameLst>
                                      </p:cBhvr>
                                      <p:rCtr x="-12174" y="-93"/>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grpId="0" nodeType="clickEffect">
                                  <p:stCondLst>
                                    <p:cond delay="0"/>
                                  </p:stCondLst>
                                  <p:childTnLst>
                                    <p:animMotion origin="layout" path="M 2.08333E-6 -2.96296E-6 L -0.30547 0.0088 " pathEditMode="relative" rAng="0" ptsTypes="AA">
                                      <p:cBhvr>
                                        <p:cTn id="25" dur="1250" fill="hold"/>
                                        <p:tgtEl>
                                          <p:spTgt spid="16"/>
                                        </p:tgtEl>
                                        <p:attrNameLst>
                                          <p:attrName>ppt_x</p:attrName>
                                          <p:attrName>ppt_y</p:attrName>
                                        </p:attrNameLst>
                                      </p:cBhvr>
                                      <p:rCtr x="-15273" y="44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14" grpId="0"/>
      <p:bldP spid="15"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Secretariat: CNA goes directly to the Secretariat</a:t>
            </a:r>
          </a:p>
        </p:txBody>
      </p:sp>
      <p:sp>
        <p:nvSpPr>
          <p:cNvPr id="4" name="Rectangle: Rounded Corners 3"/>
          <p:cNvSpPr/>
          <p:nvPr/>
        </p:nvSpPr>
        <p:spPr>
          <a:xfrm>
            <a:off x="7982468" y="2253724"/>
            <a:ext cx="1736436" cy="1089891"/>
          </a:xfrm>
          <a:prstGeom prst="roundRect">
            <a:avLst/>
          </a:prstGeom>
          <a:solidFill>
            <a:srgbClr val="00B05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Secretariat</a:t>
            </a:r>
            <a:endParaRPr lang="en-US" dirty="0">
              <a:solidFill>
                <a:schemeClr val="bg1"/>
              </a:solidFill>
            </a:endParaRPr>
          </a:p>
        </p:txBody>
      </p:sp>
      <p:sp>
        <p:nvSpPr>
          <p:cNvPr id="5" name="Rectangle: Rounded Corners 4"/>
          <p:cNvSpPr/>
          <p:nvPr/>
        </p:nvSpPr>
        <p:spPr>
          <a:xfrm>
            <a:off x="2752540" y="2253724"/>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CNA</a:t>
            </a:r>
          </a:p>
        </p:txBody>
      </p:sp>
      <p:sp>
        <p:nvSpPr>
          <p:cNvPr id="8" name="TextBox 7"/>
          <p:cNvSpPr txBox="1"/>
          <p:nvPr/>
        </p:nvSpPr>
        <p:spPr>
          <a:xfrm>
            <a:off x="5079504" y="1283150"/>
            <a:ext cx="2185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10 YYYY CVE IDs please!</a:t>
            </a:r>
          </a:p>
        </p:txBody>
      </p:sp>
      <p:sp>
        <p:nvSpPr>
          <p:cNvPr id="10" name="TextBox 9">
            <a:extLst>
              <a:ext uri="{FF2B5EF4-FFF2-40B4-BE49-F238E27FC236}">
                <a16:creationId xmlns:a16="http://schemas.microsoft.com/office/drawing/2014/main" id="{09EBD324-1FBB-4216-8807-E3E42547C25B}"/>
              </a:ext>
            </a:extLst>
          </p:cNvPr>
          <p:cNvSpPr txBox="1"/>
          <p:nvPr/>
        </p:nvSpPr>
        <p:spPr>
          <a:xfrm>
            <a:off x="5653033" y="3166607"/>
            <a:ext cx="1178078" cy="2631490"/>
          </a:xfrm>
          <a:prstGeom prst="rect">
            <a:avLst/>
          </a:prstGeom>
          <a:noFill/>
        </p:spPr>
        <p:txBody>
          <a:bodyPr wrap="square" rtlCol="0">
            <a:spAutoFit/>
          </a:bodyPr>
          <a:lstStyle/>
          <a:p>
            <a:pPr>
              <a:spcAft>
                <a:spcPts val="600"/>
              </a:spcAft>
            </a:pPr>
            <a:r>
              <a:rPr lang="en-US" sz="1200" dirty="0">
                <a:ea typeface="Verdana" pitchFamily="34" charset="0"/>
                <a:cs typeface="Verdana" pitchFamily="34" charset="0"/>
              </a:rPr>
              <a:t>CVE-YYYY-0001</a:t>
            </a:r>
          </a:p>
          <a:p>
            <a:pPr>
              <a:spcAft>
                <a:spcPts val="600"/>
              </a:spcAft>
            </a:pPr>
            <a:r>
              <a:rPr lang="en-US" sz="1200" dirty="0">
                <a:ea typeface="Verdana" pitchFamily="34" charset="0"/>
                <a:cs typeface="Verdana" pitchFamily="34" charset="0"/>
              </a:rPr>
              <a:t>CVE-YYYY-0002</a:t>
            </a:r>
          </a:p>
          <a:p>
            <a:pPr>
              <a:spcAft>
                <a:spcPts val="600"/>
              </a:spcAft>
            </a:pPr>
            <a:r>
              <a:rPr lang="en-US" sz="1200" dirty="0">
                <a:ea typeface="Verdana" pitchFamily="34" charset="0"/>
                <a:cs typeface="Verdana" pitchFamily="34" charset="0"/>
              </a:rPr>
              <a:t>CVE-YYYY-0003</a:t>
            </a:r>
          </a:p>
          <a:p>
            <a:pPr>
              <a:spcAft>
                <a:spcPts val="600"/>
              </a:spcAft>
            </a:pPr>
            <a:r>
              <a:rPr lang="en-US" sz="1200" dirty="0">
                <a:ea typeface="Verdana" pitchFamily="34" charset="0"/>
                <a:cs typeface="Verdana" pitchFamily="34" charset="0"/>
              </a:rPr>
              <a:t>CVE-YYYY-0004</a:t>
            </a:r>
          </a:p>
          <a:p>
            <a:pPr>
              <a:spcAft>
                <a:spcPts val="600"/>
              </a:spcAft>
            </a:pPr>
            <a:r>
              <a:rPr lang="en-US" sz="1200" dirty="0">
                <a:ea typeface="Verdana" pitchFamily="34" charset="0"/>
                <a:cs typeface="Verdana" pitchFamily="34" charset="0"/>
              </a:rPr>
              <a:t>CVE-YYYY-0005</a:t>
            </a:r>
          </a:p>
          <a:p>
            <a:pPr>
              <a:spcAft>
                <a:spcPts val="600"/>
              </a:spcAft>
            </a:pPr>
            <a:r>
              <a:rPr lang="en-US" sz="1200" dirty="0">
                <a:ea typeface="Verdana" pitchFamily="34" charset="0"/>
                <a:cs typeface="Verdana" pitchFamily="34" charset="0"/>
              </a:rPr>
              <a:t>CVE-YYYY-0006</a:t>
            </a:r>
          </a:p>
          <a:p>
            <a:pPr>
              <a:spcAft>
                <a:spcPts val="600"/>
              </a:spcAft>
            </a:pPr>
            <a:r>
              <a:rPr lang="en-US" sz="1200" dirty="0">
                <a:ea typeface="Verdana" pitchFamily="34" charset="0"/>
                <a:cs typeface="Verdana" pitchFamily="34" charset="0"/>
              </a:rPr>
              <a:t>CVE-YYYY-0007</a:t>
            </a:r>
          </a:p>
          <a:p>
            <a:pPr>
              <a:spcAft>
                <a:spcPts val="600"/>
              </a:spcAft>
            </a:pPr>
            <a:r>
              <a:rPr lang="en-US" sz="1200" dirty="0">
                <a:ea typeface="Verdana" pitchFamily="34" charset="0"/>
                <a:cs typeface="Verdana" pitchFamily="34" charset="0"/>
              </a:rPr>
              <a:t>CVE-YYYY-0008</a:t>
            </a:r>
          </a:p>
          <a:p>
            <a:pPr>
              <a:spcAft>
                <a:spcPts val="600"/>
              </a:spcAft>
            </a:pPr>
            <a:r>
              <a:rPr lang="en-US" sz="1200" dirty="0">
                <a:ea typeface="Verdana" pitchFamily="34" charset="0"/>
                <a:cs typeface="Verdana" pitchFamily="34" charset="0"/>
              </a:rPr>
              <a:t>CVE-YYYY-0009</a:t>
            </a:r>
          </a:p>
          <a:p>
            <a:pPr>
              <a:spcAft>
                <a:spcPts val="600"/>
              </a:spcAft>
            </a:pPr>
            <a:r>
              <a:rPr lang="en-US" sz="1200" dirty="0">
                <a:ea typeface="Verdana" pitchFamily="34" charset="0"/>
                <a:cs typeface="Verdana" pitchFamily="34" charset="0"/>
              </a:rPr>
              <a:t>CVE-YYYY-0010</a:t>
            </a:r>
          </a:p>
        </p:txBody>
      </p:sp>
      <p:cxnSp>
        <p:nvCxnSpPr>
          <p:cNvPr id="14" name="Connector: Curved 13">
            <a:extLst>
              <a:ext uri="{FF2B5EF4-FFF2-40B4-BE49-F238E27FC236}">
                <a16:creationId xmlns:a16="http://schemas.microsoft.com/office/drawing/2014/main" id="{C8BFC54C-DEF0-4475-8443-DF84A5D46287}"/>
              </a:ext>
            </a:extLst>
          </p:cNvPr>
          <p:cNvCxnSpPr>
            <a:stCxn id="5" idx="0"/>
            <a:endCxn id="4" idx="0"/>
          </p:cNvCxnSpPr>
          <p:nvPr/>
        </p:nvCxnSpPr>
        <p:spPr>
          <a:xfrm rot="5400000" flipH="1" flipV="1">
            <a:off x="6235722" y="-361240"/>
            <a:ext cx="12700" cy="5229928"/>
          </a:xfrm>
          <a:prstGeom prst="curvedConnector3">
            <a:avLst>
              <a:gd name="adj1" fmla="val 50556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1B106908-88EB-48CD-819B-B178B290AA3B}"/>
              </a:ext>
            </a:extLst>
          </p:cNvPr>
          <p:cNvCxnSpPr>
            <a:stCxn id="4" idx="2"/>
            <a:endCxn id="5" idx="2"/>
          </p:cNvCxnSpPr>
          <p:nvPr/>
        </p:nvCxnSpPr>
        <p:spPr>
          <a:xfrm rot="5400000">
            <a:off x="6235722" y="728651"/>
            <a:ext cx="12700" cy="5229928"/>
          </a:xfrm>
          <a:prstGeom prst="curvedConnector3">
            <a:avLst>
              <a:gd name="adj1" fmla="val 9876528"/>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61B63BB8-3E24-4ADD-AD89-7E07C665ED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55705898"/>
      </p:ext>
    </p:extLst>
  </p:cSld>
  <p:clrMapOvr>
    <a:masterClrMapping/>
  </p:clrMapOvr>
  <mc:AlternateContent xmlns:mc="http://schemas.openxmlformats.org/markup-compatibility/2006" xmlns:p14="http://schemas.microsoft.com/office/powerpoint/2010/main">
    <mc:Choice Requires="p14">
      <p:transition spd="slow" p14:dur="2000" advTm="10428"/>
    </mc:Choice>
    <mc:Fallback xmlns="">
      <p:transition spd="slow" advTm="1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How many CVE IDs to request</a:t>
            </a:r>
          </a:p>
          <a:p>
            <a:pPr lvl="1">
              <a:buFont typeface="Wingdings" panose="05000000000000000000" pitchFamily="2" charset="2"/>
              <a:buChar char="§"/>
            </a:pPr>
            <a:r>
              <a:rPr lang="en-US" dirty="0"/>
              <a:t>Negotiated with parent CNA</a:t>
            </a:r>
          </a:p>
          <a:p>
            <a:pPr lvl="1">
              <a:buFont typeface="Wingdings" panose="05000000000000000000" pitchFamily="2" charset="2"/>
              <a:buChar char="§"/>
            </a:pPr>
            <a:r>
              <a:rPr lang="en-US" dirty="0"/>
              <a:t>Plenty of IDs to last the entire year</a:t>
            </a:r>
          </a:p>
          <a:p>
            <a:pPr>
              <a:buFont typeface="Wingdings" panose="05000000000000000000" pitchFamily="2" charset="2"/>
              <a:buChar char="§"/>
            </a:pPr>
            <a:r>
              <a:rPr lang="en-US" dirty="0"/>
              <a:t>When to request for more CVE IDs </a:t>
            </a:r>
          </a:p>
          <a:p>
            <a:pPr lvl="1">
              <a:buFont typeface="Wingdings" panose="05000000000000000000" pitchFamily="2" charset="2"/>
              <a:buChar char="§"/>
            </a:pPr>
            <a:r>
              <a:rPr lang="en-US" dirty="0"/>
              <a:t>Inventory is low  </a:t>
            </a:r>
          </a:p>
          <a:p>
            <a:pPr lvl="1">
              <a:buFont typeface="Wingdings" panose="05000000000000000000" pitchFamily="2" charset="2"/>
              <a:buChar char="§"/>
            </a:pPr>
            <a:r>
              <a:rPr lang="en-US" dirty="0"/>
              <a:t>Calendar year end (IDs for next year)</a:t>
            </a:r>
          </a:p>
          <a:p>
            <a:pPr lvl="1">
              <a:buFont typeface="Wingdings" panose="05000000000000000000" pitchFamily="2" charset="2"/>
              <a:buChar char="§"/>
            </a:pPr>
            <a:r>
              <a:rPr lang="en-US" dirty="0"/>
              <a:t>New CNA</a:t>
            </a:r>
          </a:p>
          <a:p>
            <a:pPr>
              <a:buFont typeface="Wingdings" panose="05000000000000000000" pitchFamily="2" charset="2"/>
              <a:buChar char="§"/>
            </a:pPr>
            <a:r>
              <a:rPr lang="en-US" dirty="0"/>
              <a:t>What year to ask for CVE IDs</a:t>
            </a:r>
          </a:p>
          <a:p>
            <a:pPr lvl="1">
              <a:buFont typeface="Wingdings" panose="05000000000000000000" pitchFamily="2" charset="2"/>
              <a:buChar char="§"/>
            </a:pPr>
            <a:r>
              <a:rPr lang="en-US" dirty="0"/>
              <a:t>Current year likely</a:t>
            </a:r>
          </a:p>
          <a:p>
            <a:pPr lvl="1">
              <a:buFont typeface="Wingdings" panose="05000000000000000000" pitchFamily="2" charset="2"/>
              <a:buChar char="§"/>
            </a:pPr>
            <a:r>
              <a:rPr lang="en-US" dirty="0"/>
              <a:t>IDs for the next year are requested at calendar year end (last quarter)</a:t>
            </a:r>
          </a:p>
          <a:p>
            <a:endParaRPr lang="en-US" dirty="0"/>
          </a:p>
          <a:p>
            <a:endParaRPr lang="en-US" dirty="0"/>
          </a:p>
        </p:txBody>
      </p:sp>
      <p:sp>
        <p:nvSpPr>
          <p:cNvPr id="2" name="Title 1"/>
          <p:cNvSpPr>
            <a:spLocks noGrp="1"/>
          </p:cNvSpPr>
          <p:nvPr>
            <p:ph type="title"/>
          </p:nvPr>
        </p:nvSpPr>
        <p:spPr/>
        <p:txBody>
          <a:bodyPr>
            <a:normAutofit fontScale="90000"/>
          </a:bodyPr>
          <a:lstStyle/>
          <a:p>
            <a:r>
              <a:rPr lang="en-US" dirty="0"/>
              <a:t>What to Consider When Making a Request for a CVE ID</a:t>
            </a:r>
          </a:p>
        </p:txBody>
      </p:sp>
      <p:pic>
        <p:nvPicPr>
          <p:cNvPr id="4" name="Audio 3">
            <a:hlinkClick r:id="" action="ppaction://media"/>
            <a:extLst>
              <a:ext uri="{FF2B5EF4-FFF2-40B4-BE49-F238E27FC236}">
                <a16:creationId xmlns:a16="http://schemas.microsoft.com/office/drawing/2014/main" id="{A5542A90-7A0D-4090-B2C6-36E184425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5631581"/>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4.4"/>
</p:tagLst>
</file>

<file path=ppt/tags/tag2.xml><?xml version="1.0" encoding="utf-8"?>
<p:tagLst xmlns:a="http://schemas.openxmlformats.org/drawingml/2006/main" xmlns:r="http://schemas.openxmlformats.org/officeDocument/2006/relationships" xmlns:p="http://schemas.openxmlformats.org/presentationml/2006/main">
  <p:tag name="TIMING" val="|6.3|6.4|0.9|1"/>
</p:tagLst>
</file>

<file path=ppt/tags/tag3.xml><?xml version="1.0" encoding="utf-8"?>
<p:tagLst xmlns:a="http://schemas.openxmlformats.org/drawingml/2006/main" xmlns:r="http://schemas.openxmlformats.org/officeDocument/2006/relationships" xmlns:p="http://schemas.openxmlformats.org/presentationml/2006/main">
  <p:tag name="TIMING" val="|3.3|2.6"/>
</p:tagLst>
</file>

<file path=ppt/tags/tag4.xml><?xml version="1.0" encoding="utf-8"?>
<p:tagLst xmlns:a="http://schemas.openxmlformats.org/drawingml/2006/main" xmlns:r="http://schemas.openxmlformats.org/officeDocument/2006/relationships" xmlns:p="http://schemas.openxmlformats.org/presentationml/2006/main">
  <p:tag name="TIMING" val="|12.7"/>
</p:tagLst>
</file>

<file path=ppt/tags/tag5.xml><?xml version="1.0" encoding="utf-8"?>
<p:tagLst xmlns:a="http://schemas.openxmlformats.org/drawingml/2006/main" xmlns:r="http://schemas.openxmlformats.org/officeDocument/2006/relationships" xmlns:p="http://schemas.openxmlformats.org/presentationml/2006/main">
  <p:tag name="TIMING" val="|7.1|10.7"/>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hared Work" ma:contentTypeID="0x010100CC1FFF679FB849B4B0177F3E88EC2A67005E8AF42F17DFBA4EA32857FCD308053D" ma:contentTypeVersion="1" ma:contentTypeDescription="Materials and documents that contain MITRE authored, sponsor authored, or collaborative content directly attributable to the work of this community" ma:contentTypeScope="" ma:versionID="828b22feba103519ee082ad0bff9e5ef">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ac273c64c6eaf3c264366dd990062a25" ns1:_="" ns2:_="">
    <xsd:import namespace="http://schemas.microsoft.com/sharepoint/v3"/>
    <xsd:import namespace="http://schemas.microsoft.com/sharepoint/v3/fields"/>
    <xsd:element name="properties">
      <xsd:complexType>
        <xsd:sequence>
          <xsd:element name="documentManagement">
            <xsd:complexType>
              <xsd:all>
                <xsd:element ref="ns2:_Contributor" minOccurs="0"/>
                <xsd:element ref="ns1:MITRE_x0020_Extranet_x0020_Sensitivity"/>
                <xsd:element ref="ns1:Extranet_x0020_Release_x0020_State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Extranet_x0020_Sensitivity" ma:index="10" ma:displayName="Sensitivity" ma:default="Sensitive Information" ma:internalName="MITRE_x0020_Extranet_x0020_Sensitivity">
      <xsd:simpleType>
        <xsd:restriction base="dms:Choice">
          <xsd:enumeration value="Public Information"/>
          <xsd:enumeration value="Internal MITRE Information"/>
          <xsd:enumeration value="Sensitive Information"/>
        </xsd:restriction>
      </xsd:simpleType>
    </xsd:element>
    <xsd:element name="Extranet_x0020_Release_x0020_Statement" ma:index="11" ma:displayName="Release Statement" ma:default="For Limited External Release" ma:internalName="Extranet_x0020_Release_x0020_Statement">
      <xsd:simpleType>
        <xsd:union memberTypes="dms:Text">
          <xsd:simpleType>
            <xsd:restriction base="dms:Choice">
              <xsd:enumeration value="Approved for Public Release"/>
              <xsd:enumeration value="For Release to All Sponsors (All DOD, All FAA)"/>
              <xsd:enumeration value="For Limited External Release"/>
              <xsd:enumeration value="For Internal MITRE Use"/>
              <xsd:enumeration value="For Limited Internal MITRE U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Extranet_x0020_Release_x0020_Statement xmlns="http://schemas.microsoft.com/sharepoint/v3">For Limited External Release</Extranet_x0020_Release_x0020_Statement>
    <MITRE_x0020_Extranet_x0020_Sensitivity xmlns="http://schemas.microsoft.com/sharepoint/v3">Sensitive Information</MITRE_x0020_Extranet_x0020_Sensitivity>
    <_Contributor xmlns="http://schemas.microsoft.com/sharepoint/v3/fields">A. Rudiman</_Contributor>
  </documentManagement>
</p:properties>
</file>

<file path=customXml/itemProps1.xml><?xml version="1.0" encoding="utf-8"?>
<ds:datastoreItem xmlns:ds="http://schemas.openxmlformats.org/officeDocument/2006/customXml" ds:itemID="{63AC07C5-2E3B-41A6-8845-371409B0F2F1}">
  <ds:schemaRefs>
    <ds:schemaRef ds:uri="http://schemas.microsoft.com/office/2006/metadata/customXsn"/>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2C0BDA60-0CE2-4F72-B353-FAD6293583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450FCDD-08B1-48D8-BB50-7A17E590A5EE}">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7065</TotalTime>
  <Words>4749</Words>
  <Application>Microsoft Office PowerPoint</Application>
  <PresentationFormat>ワイド画面</PresentationFormat>
  <Paragraphs>741</Paragraphs>
  <Slides>60</Slides>
  <Notes>60</Notes>
  <HiddenSlides>0</HiddenSlides>
  <MMClips>60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60</vt:i4>
      </vt:variant>
    </vt:vector>
  </HeadingPairs>
  <TitlesOfParts>
    <vt:vector size="68" baseType="lpstr">
      <vt:lpstr>Helvetica LT Std</vt:lpstr>
      <vt:lpstr>游ゴシック</vt:lpstr>
      <vt:lpstr>Arial</vt:lpstr>
      <vt:lpstr>Arial Black</vt:lpstr>
      <vt:lpstr>Calibri</vt:lpstr>
      <vt:lpstr>Tahoma</vt:lpstr>
      <vt:lpstr>Wingdings</vt:lpstr>
      <vt:lpstr>mitre-2018</vt:lpstr>
      <vt:lpstr>CNA Processes</vt:lpstr>
      <vt:lpstr>Overview</vt:lpstr>
      <vt:lpstr>CVE ID States Terms</vt:lpstr>
      <vt:lpstr>Getting a CVE ID Block</vt:lpstr>
      <vt:lpstr>Determine process for getting a CVE ID block</vt:lpstr>
      <vt:lpstr>1) Root CNA request a block of CVE IDs</vt:lpstr>
      <vt:lpstr>1) Root CNA Provides the IDs to the Sub-CNAs</vt:lpstr>
      <vt:lpstr>2) Secretariat: CNA goes directly to the Secretariat</vt:lpstr>
      <vt:lpstr>What to Consider When Making a Request for a CVE ID</vt:lpstr>
      <vt:lpstr>Contact Details Vary by CNA</vt:lpstr>
      <vt:lpstr>MITRE Form: Select Block ID Request</vt:lpstr>
      <vt:lpstr>MITRE Form: Fill in Contact Details</vt:lpstr>
      <vt:lpstr>MITRE Form: Fill in Request Details</vt:lpstr>
      <vt:lpstr>CVE ID Assignment</vt:lpstr>
      <vt:lpstr>Reporter Sends Vulnerability Information</vt:lpstr>
      <vt:lpstr>CNA Acknowledges Receipt</vt:lpstr>
      <vt:lpstr>CNA Counts the Number of Vulnerabilities</vt:lpstr>
      <vt:lpstr>CNA Decides Whether to Assign an ID</vt:lpstr>
      <vt:lpstr>CNA Records Assignments</vt:lpstr>
      <vt:lpstr>CNA Informs Reporter of Assignments</vt:lpstr>
      <vt:lpstr>Submitting CVE Entries</vt:lpstr>
      <vt:lpstr>CVE Record States / Terms</vt:lpstr>
      <vt:lpstr>Determine process for submitting CVE details</vt:lpstr>
      <vt:lpstr>CNA Publishes Advisory with CVE Details</vt:lpstr>
      <vt:lpstr>CNA Formats Details as Required</vt:lpstr>
      <vt:lpstr>CNA Sends Formatted CVE Details to Root CNA</vt:lpstr>
      <vt:lpstr>Root CNA Sends the CVE Details to the Secretariat</vt:lpstr>
      <vt:lpstr>Secretariat Updates the Master CVE List</vt:lpstr>
      <vt:lpstr>Secretariat Publishes Updated CVE List</vt:lpstr>
      <vt:lpstr>Reserved by Public (RBP) Policy (MITRE’s Policy) </vt:lpstr>
      <vt:lpstr>Update CVE Records</vt:lpstr>
      <vt:lpstr>CNA Is Asked to Update a CVE Record</vt:lpstr>
      <vt:lpstr>Determine Responsible CNA</vt:lpstr>
      <vt:lpstr>Responsible CNA Is Asked to Make the Change</vt:lpstr>
      <vt:lpstr>Responsible CNA Decides Whether to Change the Record</vt:lpstr>
      <vt:lpstr>Updating CVE Records with Counting Issues</vt:lpstr>
      <vt:lpstr>Updating CVE Records with Counting Issues</vt:lpstr>
      <vt:lpstr>Rejecting a CVE ID Outright  </vt:lpstr>
      <vt:lpstr>Outright Rejection Process</vt:lpstr>
      <vt:lpstr>Rejection Description Template</vt:lpstr>
      <vt:lpstr>Why Not Remove the Record from the CVE List</vt:lpstr>
      <vt:lpstr>Examples of CVE IDs that Have Been Rejected</vt:lpstr>
      <vt:lpstr>Merging CVE Records</vt:lpstr>
      <vt:lpstr>Process for Merging CVE Records</vt:lpstr>
      <vt:lpstr>Conditions for Deciding which CVE ID to Keep</vt:lpstr>
      <vt:lpstr>Example of a Merged CVE ID</vt:lpstr>
      <vt:lpstr>Splitting CVE Records</vt:lpstr>
      <vt:lpstr>Splitting CVE IDs</vt:lpstr>
      <vt:lpstr>Split CVE ID Example</vt:lpstr>
      <vt:lpstr>Disputed CVE Records</vt:lpstr>
      <vt:lpstr>Dispute Example</vt:lpstr>
      <vt:lpstr>Escalation</vt:lpstr>
      <vt:lpstr>Escalation Process</vt:lpstr>
      <vt:lpstr>CVE ID Expiration</vt:lpstr>
      <vt:lpstr>CVE ID Expiration</vt:lpstr>
      <vt:lpstr>CNA Records Assignments</vt:lpstr>
      <vt:lpstr>CNA returns unused CVE IDs</vt:lpstr>
      <vt:lpstr>Secretariat Updates the Master CVE List</vt:lpstr>
      <vt:lpstr>Unused CVE ID is marked Rejected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t-itou</cp:lastModifiedBy>
  <cp:revision>67</cp:revision>
  <dcterms:created xsi:type="dcterms:W3CDTF">2019-02-26T16:06:40Z</dcterms:created>
  <dcterms:modified xsi:type="dcterms:W3CDTF">2021-06-08T06:14:23Z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0x010100CC1FFF679FB849B4B0177F3E88EC2A67005E8AF42F17DFBA4EA32857FCD308053D</vt:lpwstr>
  </property>
</Properties>
</file>